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9" r:id="rId3"/>
    <p:sldId id="345" r:id="rId4"/>
    <p:sldId id="344" r:id="rId5"/>
    <p:sldId id="261" r:id="rId6"/>
    <p:sldId id="346" r:id="rId7"/>
    <p:sldId id="263" r:id="rId8"/>
    <p:sldId id="262" r:id="rId9"/>
    <p:sldId id="264" r:id="rId10"/>
    <p:sldId id="265" r:id="rId11"/>
    <p:sldId id="268" r:id="rId12"/>
    <p:sldId id="1053" r:id="rId13"/>
    <p:sldId id="1171" r:id="rId14"/>
    <p:sldId id="1172" r:id="rId15"/>
    <p:sldId id="1173" r:id="rId16"/>
    <p:sldId id="347" r:id="rId17"/>
    <p:sldId id="348" r:id="rId18"/>
    <p:sldId id="1168" r:id="rId19"/>
    <p:sldId id="1175" r:id="rId20"/>
    <p:sldId id="1176" r:id="rId21"/>
    <p:sldId id="367" r:id="rId22"/>
    <p:sldId id="365" r:id="rId23"/>
    <p:sldId id="366" r:id="rId24"/>
    <p:sldId id="368" r:id="rId25"/>
    <p:sldId id="349" r:id="rId26"/>
    <p:sldId id="350" r:id="rId27"/>
    <p:sldId id="279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64" r:id="rId37"/>
    <p:sldId id="287" r:id="rId38"/>
    <p:sldId id="288" r:id="rId39"/>
    <p:sldId id="290" r:id="rId40"/>
    <p:sldId id="359" r:id="rId41"/>
    <p:sldId id="360" r:id="rId42"/>
    <p:sldId id="291" r:id="rId43"/>
    <p:sldId id="320" r:id="rId44"/>
    <p:sldId id="292" r:id="rId45"/>
    <p:sldId id="321" r:id="rId46"/>
    <p:sldId id="293" r:id="rId47"/>
    <p:sldId id="322" r:id="rId48"/>
    <p:sldId id="295" r:id="rId49"/>
    <p:sldId id="296" r:id="rId50"/>
    <p:sldId id="361" r:id="rId51"/>
    <p:sldId id="297" r:id="rId52"/>
    <p:sldId id="327" r:id="rId53"/>
    <p:sldId id="299" r:id="rId54"/>
    <p:sldId id="300" r:id="rId55"/>
    <p:sldId id="328" r:id="rId56"/>
    <p:sldId id="330" r:id="rId57"/>
    <p:sldId id="331" r:id="rId58"/>
    <p:sldId id="332" r:id="rId59"/>
    <p:sldId id="309" r:id="rId60"/>
    <p:sldId id="334" r:id="rId61"/>
    <p:sldId id="362" r:id="rId62"/>
    <p:sldId id="310" r:id="rId63"/>
    <p:sldId id="335" r:id="rId64"/>
    <p:sldId id="337" r:id="rId65"/>
    <p:sldId id="340" r:id="rId66"/>
    <p:sldId id="363" r:id="rId67"/>
    <p:sldId id="313" r:id="rId68"/>
    <p:sldId id="314" r:id="rId69"/>
    <p:sldId id="341" r:id="rId70"/>
    <p:sldId id="342" r:id="rId71"/>
    <p:sldId id="343" r:id="rId72"/>
    <p:sldId id="1166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CCFF33"/>
    <a:srgbClr val="009900"/>
    <a:srgbClr val="696208"/>
    <a:srgbClr val="988E1E"/>
    <a:srgbClr val="665E09"/>
    <a:srgbClr val="006600"/>
    <a:srgbClr val="0000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8" autoAdjust="0"/>
    <p:restoredTop sz="94592"/>
  </p:normalViewPr>
  <p:slideViewPr>
    <p:cSldViewPr>
      <p:cViewPr varScale="1">
        <p:scale>
          <a:sx n="99" d="100"/>
          <a:sy n="99" d="100"/>
        </p:scale>
        <p:origin x="36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C1D57-FC54-43DF-A714-B5B8975861C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F54F0-EBA1-415C-B0D6-CDC7CB3981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043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319" y="4759975"/>
            <a:ext cx="5049526" cy="4509798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9318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958" y="4344559"/>
            <a:ext cx="5486084" cy="4114221"/>
          </a:xfrm>
          <a:noFill/>
          <a:ln/>
        </p:spPr>
        <p:txBody>
          <a:bodyPr lIns="91728" tIns="45864" rIns="91728" bIns="45864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88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0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Untuk melihat effectiveness, fokus pada output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4138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501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478BCBA-BBDE-49E4-9B20-208F0D6C7CFE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646B05-3D54-094A-822B-4DBDA8C37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83D0C7-8FEA-4908-9B81-7926C1FFC3BE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8952DD7-0C5C-EB45-B9EB-BAD503AF4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97EEFE-BEE0-4CFA-85FD-21B20EF8BE47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9AD891B-8724-C647-853E-D5A31BB08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B0ED-4BEB-47BD-81C4-36E4144490E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F7E3C4-5413-9C4C-94C5-2DBDAE98D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  <p:transition advClick="0">
    <p:random/>
    <p:sndAc>
      <p:stSnd>
        <p:snd r:embed="rId1" name="WHOOSH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989" y="274638"/>
            <a:ext cx="8360019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049215" y="1700213"/>
            <a:ext cx="7627328" cy="44259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6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7584C-273A-4244-94A8-195E0991B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860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178260" y="6381750"/>
            <a:ext cx="2132819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C4750-745D-45F5-880A-FBFAB15977A0}" type="datetime1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51A7D6-6740-0046-9871-3105D4BD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53200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82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8F9566C-CA60-4DFA-80E2-53B4E03D15AD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8D6C4D9-0208-BB4E-B731-FF327467E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213F60E-C5B4-4C38-B719-B73B838ED220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9069E19-21DB-4BDB-A4EF-1CE828700AFD}" type="datetime1">
              <a:rPr lang="en-US" smtClean="0"/>
              <a:t>5/3/2021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EA865B-E3B8-CB46-97C0-070CD077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BA907C-3F9B-4CC0-8949-8DA9AE524E56}" type="datetime1">
              <a:rPr lang="en-US" smtClean="0"/>
              <a:t>5/3/2021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CA2639C-0F62-5D4A-AFB3-C6BBBB49D90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1C4BD37-02B3-4732-9864-1A5230A92398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8251FB-AFEB-7041-871F-AAF3D6F37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7CC211-1064-450E-93CA-409F15962F14}" type="datetime1">
              <a:rPr lang="en-US" smtClean="0"/>
              <a:t>5/3/2021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365E-AF2A-C445-B2D1-AEE71567A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1BF8EA-535F-4B0F-B985-500B65CFA488}" type="datetime1">
              <a:rPr lang="en-US" smtClean="0"/>
              <a:t>5/3/2021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A94CC3-D88B-1B47-BEF2-BCA56D2ED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CA2480-1DF3-473D-A1A2-E27B0E86C02D}" type="datetime1">
              <a:rPr lang="en-US" smtClean="0"/>
              <a:t>5/3/2021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A96D2-AB0F-A94C-B6CF-17C01819C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4C5999-CF00-445E-9510-5A8E0D66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-1"/>
            <a:ext cx="9143999" cy="653811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4C428B-090B-4942-B086-7B3FE52B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F9EB21-C580-4D11-812F-28A200236205}"/>
              </a:ext>
            </a:extLst>
          </p:cNvPr>
          <p:cNvSpPr/>
          <p:nvPr/>
        </p:nvSpPr>
        <p:spPr>
          <a:xfrm>
            <a:off x="152400" y="5485307"/>
            <a:ext cx="2277175" cy="884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56" y="570099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38600" y="2432669"/>
            <a:ext cx="487680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</a:rPr>
              <a:t>Training</a:t>
            </a:r>
          </a:p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Internal audit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5611" y="413272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Sistem </a:t>
            </a:r>
            <a:r>
              <a:rPr lang="en-US" sz="2000" b="1" dirty="0" err="1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Manajemen</a:t>
            </a:r>
            <a:endParaRPr lang="en-US" sz="2000" b="1" dirty="0">
              <a:solidFill>
                <a:srgbClr val="00FF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 err="1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Keselamatan</a:t>
            </a:r>
            <a:r>
              <a:rPr lang="en-US" sz="2000" b="1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sz="2000" b="1" dirty="0" err="1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Kesehatan</a:t>
            </a:r>
            <a:r>
              <a:rPr lang="en-US" sz="2000" b="1" dirty="0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FF00"/>
                </a:solidFill>
                <a:latin typeface="Arial" pitchFamily="34" charset="0"/>
                <a:cs typeface="Arial" pitchFamily="34" charset="0"/>
              </a:rPr>
              <a:t>Kerja</a:t>
            </a:r>
            <a:endParaRPr lang="en-US" sz="2000" b="1" dirty="0">
              <a:solidFill>
                <a:srgbClr val="00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5894" y="4840606"/>
            <a:ext cx="2722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00FF00"/>
                </a:solidFill>
                <a:latin typeface="Impact" panose="020B0806030902050204" pitchFamily="34" charset="0"/>
              </a:rPr>
              <a:t>ISO 45001:2018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11EA22-AF96-48AE-AB61-B51D018C53F2}"/>
              </a:ext>
            </a:extLst>
          </p:cNvPr>
          <p:cNvSpPr/>
          <p:nvPr/>
        </p:nvSpPr>
        <p:spPr>
          <a:xfrm>
            <a:off x="-5" y="6553200"/>
            <a:ext cx="9144000" cy="304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A97C1E-5DEF-47F4-8511-A9FC7AAED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200" r="97000">
                        <a14:foregroundMark x1="52000" y1="88800" x2="52000" y2="88800"/>
                        <a14:foregroundMark x1="84200" y1="84800" x2="84200" y2="84800"/>
                        <a14:foregroundMark x1="83000" y1="69400" x2="83000" y2="69400"/>
                        <a14:foregroundMark x1="87600" y1="78000" x2="87600" y2="78000"/>
                        <a14:foregroundMark x1="77600" y1="92200" x2="77600" y2="92200"/>
                        <a14:foregroundMark x1="70800" y1="90000" x2="70800" y2="90000"/>
                        <a14:foregroundMark x1="68200" y1="82000" x2="68200" y2="82000"/>
                        <a14:foregroundMark x1="68200" y1="75600" x2="68200" y2="75600"/>
                        <a14:foregroundMark x1="71000" y1="67800" x2="71000" y2="67800"/>
                        <a14:foregroundMark x1="82000" y1="69000" x2="82000" y2="69000"/>
                        <a14:foregroundMark x1="89200" y1="77800" x2="89200" y2="77800"/>
                        <a14:foregroundMark x1="80800" y1="92200" x2="80800" y2="92200"/>
                        <a14:foregroundMark x1="69600" y1="91000" x2="69400" y2="90000"/>
                        <a14:foregroundMark x1="80800" y1="84600" x2="80800" y2="84600"/>
                        <a14:foregroundMark x1="83400" y1="77200" x2="83400" y2="77200"/>
                        <a14:foregroundMark x1="71400" y1="72200" x2="71400" y2="72200"/>
                        <a14:foregroundMark x1="75000" y1="73800" x2="75000" y2="73800"/>
                        <a14:foregroundMark x1="67600" y1="88000" x2="67600" y2="88000"/>
                        <a14:foregroundMark x1="74000" y1="76400" x2="74000" y2="76400"/>
                        <a14:foregroundMark x1="76400" y1="88200" x2="76400" y2="88200"/>
                        <a14:foregroundMark x1="63600" y1="86600" x2="63600" y2="86600"/>
                        <a14:foregroundMark x1="74400" y1="89400" x2="74400" y2="89400"/>
                        <a14:foregroundMark x1="65600" y1="89000" x2="65600" y2="8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2954" y="153613"/>
            <a:ext cx="2320491" cy="23204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FE99ED-0D92-454A-9234-326EE4C91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60720" y="1648531"/>
            <a:ext cx="8022560" cy="5791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Internal Audit (first party)</a:t>
            </a: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oleh 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Menjaga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keefektifan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External Audit (second party)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Customer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supplier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memastikan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supplier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menerapkan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K3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perundang-undangan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Extrinsic Audit (third party)                                                           </a:t>
            </a:r>
          </a:p>
          <a:p>
            <a:pPr marL="357188" marR="0" lvl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oleh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badan yang independent (third party),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 y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dipunyai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 standard 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0363" marR="0" lvl="0" indent="-360363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Proper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Kementrian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Hidup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/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Bapedal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rencana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pengendalian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disusun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10" y="357917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66800" y="619940"/>
            <a:ext cx="3258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Impact" pitchFamily="34" charset="0"/>
              </a:rPr>
              <a:t>KLASIFIKASI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43538" y="30287"/>
            <a:ext cx="308770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noFill/>
                  <a:prstDash val="solid"/>
                </a:ln>
                <a:solidFill>
                  <a:srgbClr val="0099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9600" b="1" cap="all" spc="0" dirty="0">
              <a:ln w="9000" cmpd="sng">
                <a:noFill/>
                <a:prstDash val="solid"/>
              </a:ln>
              <a:solidFill>
                <a:srgbClr val="0099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FD3D815-C1AB-48F1-872A-1A057EE52592}"/>
              </a:ext>
            </a:extLst>
          </p:cNvPr>
          <p:cNvSpPr/>
          <p:nvPr/>
        </p:nvSpPr>
        <p:spPr>
          <a:xfrm rot="5400000">
            <a:off x="262307" y="1446574"/>
            <a:ext cx="495330" cy="504056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68E209D3-3311-4973-A899-D5244CEE96E3}"/>
              </a:ext>
            </a:extLst>
          </p:cNvPr>
          <p:cNvSpPr/>
          <p:nvPr/>
        </p:nvSpPr>
        <p:spPr>
          <a:xfrm rot="5400000">
            <a:off x="262307" y="2434037"/>
            <a:ext cx="495330" cy="504056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442D7C14-B6A1-4CAB-A51A-106208D4E5EC}"/>
              </a:ext>
            </a:extLst>
          </p:cNvPr>
          <p:cNvSpPr/>
          <p:nvPr/>
        </p:nvSpPr>
        <p:spPr>
          <a:xfrm rot="5400000">
            <a:off x="232963" y="4110437"/>
            <a:ext cx="495330" cy="504056"/>
          </a:xfrm>
          <a:prstGeom prst="teardrop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F2D0B-B52E-4663-88D2-7A9321CDF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8A04F-E070-4C52-9624-A6385665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90600" cy="6858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73125"/>
            <a:endParaRPr lang="id-ID" sz="3100" b="0">
              <a:solidFill>
                <a:schemeClr val="bg1"/>
              </a:solidFill>
              <a:latin typeface="Arial" pitchFamily="34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232811" y="188913"/>
            <a:ext cx="7598942" cy="6477991"/>
            <a:chOff x="616" y="144"/>
            <a:chExt cx="5411" cy="4299"/>
          </a:xfrm>
        </p:grpSpPr>
        <p:sp>
          <p:nvSpPr>
            <p:cNvPr id="35846" name="Oval 28"/>
            <p:cNvSpPr>
              <a:spLocks noChangeArrowheads="1"/>
            </p:cNvSpPr>
            <p:nvPr/>
          </p:nvSpPr>
          <p:spPr bwMode="auto">
            <a:xfrm>
              <a:off x="2120" y="1026"/>
              <a:ext cx="2090" cy="1452"/>
            </a:xfrm>
            <a:prstGeom prst="ellipse">
              <a:avLst/>
            </a:prstGeom>
            <a:solidFill>
              <a:schemeClr val="accent1">
                <a:alpha val="30980"/>
              </a:schemeClr>
            </a:solidFill>
            <a:ln w="12700" cap="sq">
              <a:solidFill>
                <a:srgbClr val="CC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847" name="Text Box 3"/>
            <p:cNvSpPr txBox="1">
              <a:spLocks noChangeArrowheads="1"/>
            </p:cNvSpPr>
            <p:nvPr/>
          </p:nvSpPr>
          <p:spPr bwMode="auto">
            <a:xfrm>
              <a:off x="2232" y="1231"/>
              <a:ext cx="1967" cy="11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proses yang sistematik, independen dan terdokumentasi untuk memperoleh bukti audit dan mengevaluasinya secara objektif untuk menentukan sejauh mana kriteria audit dipenuhi</a:t>
              </a:r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4535" y="1248"/>
              <a:ext cx="1490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Temuan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Hasil </a:t>
              </a:r>
              <a:r>
                <a:rPr lang="en-US" sz="1400" b="0" dirty="0" err="1">
                  <a:latin typeface="Times New Roman" pitchFamily="18" charset="0"/>
                </a:rPr>
                <a:t>evaluasi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dibandingkan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49" name="Text Box 5"/>
            <p:cNvSpPr txBox="1">
              <a:spLocks noChangeArrowheads="1"/>
            </p:cNvSpPr>
            <p:nvPr/>
          </p:nvSpPr>
          <p:spPr bwMode="auto">
            <a:xfrm>
              <a:off x="4344" y="2256"/>
              <a:ext cx="163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Bukti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Rekaman/catatan, pernyataan fakta atau informasi lainnya yang terkait dengan kriteria audit dan dapat diverifikasi</a:t>
              </a:r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4537" y="3312"/>
              <a:ext cx="1490" cy="11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Kesimpulan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Hasil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suatu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disampaikan</a:t>
              </a:r>
              <a:r>
                <a:rPr lang="en-US" sz="1400" b="0" dirty="0">
                  <a:latin typeface="Times New Roman" pitchFamily="18" charset="0"/>
                </a:rPr>
                <a:t> oleh </a:t>
              </a:r>
              <a:r>
                <a:rPr lang="en-US" sz="1400" b="0" dirty="0" err="1">
                  <a:latin typeface="Times New Roman" pitchFamily="18" charset="0"/>
                </a:rPr>
                <a:t>tim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setelah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mempertimbangkan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tujuan</a:t>
              </a:r>
              <a:r>
                <a:rPr lang="en-US" sz="1400" b="0" dirty="0">
                  <a:latin typeface="Times New Roman" pitchFamily="18" charset="0"/>
                </a:rPr>
                <a:t> audit dan </a:t>
              </a:r>
              <a:r>
                <a:rPr lang="en-US" sz="1400" b="0" dirty="0" err="1">
                  <a:latin typeface="Times New Roman" pitchFamily="18" charset="0"/>
                </a:rPr>
                <a:t>seluruh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temuan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2688" y="270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Tim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Satu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lebih</a:t>
              </a:r>
              <a:r>
                <a:rPr lang="en-US" sz="1400" b="0" dirty="0">
                  <a:latin typeface="Times New Roman" pitchFamily="18" charset="0"/>
                </a:rPr>
                <a:t> auditor yang </a:t>
              </a:r>
              <a:r>
                <a:rPr lang="en-US" sz="1400" b="0" dirty="0" err="1">
                  <a:latin typeface="Times New Roman" pitchFamily="18" charset="0"/>
                </a:rPr>
                <a:t>melakukan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2" name="Text Box 8"/>
            <p:cNvSpPr txBox="1">
              <a:spLocks noChangeArrowheads="1"/>
            </p:cNvSpPr>
            <p:nvPr/>
          </p:nvSpPr>
          <p:spPr bwMode="auto">
            <a:xfrm>
              <a:off x="2605" y="3600"/>
              <a:ext cx="1392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Auditor: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Orang yang </a:t>
              </a:r>
              <a:r>
                <a:rPr lang="en-US" sz="1400" b="0" dirty="0" err="1">
                  <a:latin typeface="Times New Roman" pitchFamily="18" charset="0"/>
                </a:rPr>
                <a:t>memiliki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kompetensi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melakukan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3" name="Text Box 9"/>
            <p:cNvSpPr txBox="1">
              <a:spLocks noChangeArrowheads="1"/>
            </p:cNvSpPr>
            <p:nvPr/>
          </p:nvSpPr>
          <p:spPr bwMode="auto">
            <a:xfrm>
              <a:off x="815" y="3314"/>
              <a:ext cx="1393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Technical Expert: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Orang yang memiliki pengetahuan atau keahlian khusus terhadap subyek yang diaudit</a:t>
              </a:r>
            </a:p>
          </p:txBody>
        </p:sp>
        <p:sp>
          <p:nvSpPr>
            <p:cNvPr id="35854" name="Text Box 10"/>
            <p:cNvSpPr txBox="1">
              <a:spLocks noChangeArrowheads="1"/>
            </p:cNvSpPr>
            <p:nvPr/>
          </p:nvSpPr>
          <p:spPr bwMode="auto">
            <a:xfrm>
              <a:off x="616" y="2217"/>
              <a:ext cx="163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Kriteria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Seperangkat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kebijakan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prosedur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persyaratan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digunakan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sebagai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acuan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5" name="Text Box 11"/>
            <p:cNvSpPr txBox="1">
              <a:spLocks noChangeArrowheads="1"/>
            </p:cNvSpPr>
            <p:nvPr/>
          </p:nvSpPr>
          <p:spPr bwMode="auto">
            <a:xfrm>
              <a:off x="729" y="657"/>
              <a:ext cx="1393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Klien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Organisasi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orang yang </a:t>
              </a:r>
              <a:r>
                <a:rPr lang="en-US" sz="1400" b="0" dirty="0" err="1">
                  <a:latin typeface="Times New Roman" pitchFamily="18" charset="0"/>
                </a:rPr>
                <a:t>meminta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pelaksanaan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6" name="Text Box 12"/>
            <p:cNvSpPr txBox="1">
              <a:spLocks noChangeArrowheads="1"/>
            </p:cNvSpPr>
            <p:nvPr/>
          </p:nvSpPr>
          <p:spPr bwMode="auto">
            <a:xfrm>
              <a:off x="2400" y="144"/>
              <a:ext cx="1632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Program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Sekumpulan rencana audit yang direncanakan dalam waktu tertentu dan diarahkan untuk maksud tertentu</a:t>
              </a:r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4382" y="430"/>
              <a:ext cx="1391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Auditee: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Organisasi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orang yang </a:t>
              </a:r>
              <a:r>
                <a:rPr lang="en-US" sz="1400" b="0" dirty="0" err="1">
                  <a:latin typeface="Times New Roman" pitchFamily="18" charset="0"/>
                </a:rPr>
                <a:t>diaudit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8" name="Line 14"/>
            <p:cNvSpPr>
              <a:spLocks noChangeShapeType="1"/>
            </p:cNvSpPr>
            <p:nvPr/>
          </p:nvSpPr>
          <p:spPr bwMode="auto">
            <a:xfrm flipH="1" flipV="1">
              <a:off x="1986" y="1135"/>
              <a:ext cx="510" cy="161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59" name="Line 15"/>
            <p:cNvSpPr>
              <a:spLocks noChangeShapeType="1"/>
            </p:cNvSpPr>
            <p:nvPr/>
          </p:nvSpPr>
          <p:spPr bwMode="auto">
            <a:xfrm flipH="1" flipV="1">
              <a:off x="3168" y="960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0" name="Line 16"/>
            <p:cNvSpPr>
              <a:spLocks noChangeShapeType="1"/>
            </p:cNvSpPr>
            <p:nvPr/>
          </p:nvSpPr>
          <p:spPr bwMode="auto">
            <a:xfrm flipH="1" flipV="1">
              <a:off x="4162" y="1776"/>
              <a:ext cx="336" cy="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1" name="Line 17"/>
            <p:cNvSpPr>
              <a:spLocks noChangeShapeType="1"/>
            </p:cNvSpPr>
            <p:nvPr/>
          </p:nvSpPr>
          <p:spPr bwMode="auto">
            <a:xfrm flipV="1">
              <a:off x="3936" y="989"/>
              <a:ext cx="599" cy="307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2" name="Line 18"/>
            <p:cNvSpPr>
              <a:spLocks noChangeShapeType="1"/>
            </p:cNvSpPr>
            <p:nvPr/>
          </p:nvSpPr>
          <p:spPr bwMode="auto">
            <a:xfrm flipH="1" flipV="1">
              <a:off x="3271" y="2390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3" name="Line 19"/>
            <p:cNvSpPr>
              <a:spLocks noChangeShapeType="1"/>
            </p:cNvSpPr>
            <p:nvPr/>
          </p:nvSpPr>
          <p:spPr bwMode="auto">
            <a:xfrm flipH="1" flipV="1">
              <a:off x="3299" y="3318"/>
              <a:ext cx="0" cy="28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4" name="Line 20"/>
            <p:cNvSpPr>
              <a:spLocks noChangeShapeType="1"/>
            </p:cNvSpPr>
            <p:nvPr/>
          </p:nvSpPr>
          <p:spPr bwMode="auto">
            <a:xfrm flipH="1" flipV="1">
              <a:off x="5232" y="2016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 flipH="1" flipV="1">
              <a:off x="5232" y="3024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 flipH="1">
              <a:off x="2166" y="3770"/>
              <a:ext cx="58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stealth" w="sm" len="sm"/>
              <a:tailEnd type="stealth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 flipV="1">
              <a:off x="2112" y="2832"/>
              <a:ext cx="576" cy="57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8" name="Line 24"/>
            <p:cNvSpPr>
              <a:spLocks noChangeShapeType="1"/>
            </p:cNvSpPr>
            <p:nvPr/>
          </p:nvSpPr>
          <p:spPr bwMode="auto">
            <a:xfrm flipV="1">
              <a:off x="1656" y="1842"/>
              <a:ext cx="510" cy="29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44" name="WordArt 29"/>
          <p:cNvSpPr>
            <a:spLocks noChangeArrowheads="1" noChangeShapeType="1" noTextEdit="1"/>
          </p:cNvSpPr>
          <p:nvPr/>
        </p:nvSpPr>
        <p:spPr bwMode="auto">
          <a:xfrm rot="5400000">
            <a:off x="-2557096" y="3166696"/>
            <a:ext cx="6096000" cy="524608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3600" b="1" kern="10" dirty="0">
                <a:ln w="12700">
                  <a:solidFill>
                    <a:srgbClr val="C4B596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53882" dir="2700000" algn="ctr" rotWithShape="0">
                    <a:srgbClr val="CBCBCB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KONSEP AUDIT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EE08F-853D-4DBA-8A12-811914A56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77EF3-067F-426E-9783-860F9311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0" y="1318846"/>
            <a:ext cx="535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920" r="-1"/>
          <a:stretch/>
        </p:blipFill>
        <p:spPr>
          <a:xfrm>
            <a:off x="-80825" y="263770"/>
            <a:ext cx="3456384" cy="635914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324A-38AA-40F1-8138-5059BE227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12</a:t>
            </a:fld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A5A9A5-F3DD-4884-B784-0239CC159BBA}"/>
              </a:ext>
            </a:extLst>
          </p:cNvPr>
          <p:cNvSpPr/>
          <p:nvPr/>
        </p:nvSpPr>
        <p:spPr>
          <a:xfrm>
            <a:off x="1899139" y="228600"/>
            <a:ext cx="7127757" cy="88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85" b="1" kern="10" spc="665" dirty="0">
                <a:ln w="9525">
                  <a:noFill/>
                  <a:round/>
                  <a:headEnd/>
                  <a:tailEnd/>
                </a:ln>
              </a:rPr>
              <a:t>7 PRINSIP AUDIT </a:t>
            </a:r>
          </a:p>
          <a:p>
            <a:pPr algn="ctr"/>
            <a:r>
              <a:rPr lang="en-US" sz="2585" b="1" kern="10" spc="665" dirty="0">
                <a:ln w="9525">
                  <a:noFill/>
                  <a:round/>
                  <a:headEnd/>
                  <a:tailEnd/>
                </a:ln>
              </a:rPr>
              <a:t>ISO 19011-201</a:t>
            </a:r>
            <a:r>
              <a:rPr lang="id-ID" sz="2585" b="1" kern="10" spc="665" dirty="0">
                <a:ln w="9525">
                  <a:noFill/>
                  <a:round/>
                  <a:headEnd/>
                  <a:tailEnd/>
                </a:ln>
              </a:rPr>
              <a:t>8</a:t>
            </a:r>
            <a:endParaRPr lang="en-US" sz="2585" b="1" kern="10" spc="665" dirty="0">
              <a:ln w="9525">
                <a:noFill/>
                <a:round/>
                <a:headEnd/>
                <a:tailEnd/>
              </a:ln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DCFA2979-4D02-4895-B24B-14BB5F36E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09" y="1322775"/>
            <a:ext cx="696350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16531" indent="-31653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id-ID" sz="1600" b="1" dirty="0">
                <a:latin typeface="Arial" panose="020B0604020202020204" pitchFamily="34" charset="0"/>
                <a:cs typeface="Arial" panose="020B0604020202020204" pitchFamily="34" charset="0"/>
              </a:rPr>
              <a:t>Integritas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Fondasi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profesional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6531" indent="-316531"/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d-ID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Mempunyai etika, jujur, bertanggungjawab, kompeten, tidak memihak, tidak mudah dipengaruhi</a:t>
            </a:r>
            <a:endParaRPr 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6531" indent="-31653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Kejujuran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Penyampaian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316531" indent="-316531"/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Kewajiban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melaporkan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sebenarnya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endParaRPr lang="id-ID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6531" indent="-316531"/>
            <a:r>
              <a:rPr lang="id-ID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Memegang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Nilai-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Profesionalisme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316531" indent="-316531"/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Menerapkan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ketepatan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pengambilan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audit</a:t>
            </a:r>
          </a:p>
          <a:p>
            <a:pPr marL="316531" indent="-316531"/>
            <a:r>
              <a:rPr lang="id-ID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Rahasia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316531" indent="-316531"/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d-ID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enjaga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kerah</a:t>
            </a:r>
            <a:r>
              <a:rPr lang="id-ID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sia</a:t>
            </a:r>
            <a:r>
              <a:rPr lang="id-ID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id-ID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auditee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6531" indent="-31653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Independen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316531" indent="-31653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Objektif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terhindar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konflik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kepentingan</a:t>
            </a:r>
            <a:endParaRPr 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6531" indent="-31653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Bukti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Fakta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316531" indent="-31653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Metoda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rasional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mencapai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audit yang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dipercaya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proses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audit yang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sistematis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Bukti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Audit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diverifikasi</a:t>
            </a:r>
            <a:endParaRPr lang="id-ID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6531" indent="-316531"/>
            <a:r>
              <a:rPr lang="id-ID" sz="16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d-ID" sz="1600" b="1" dirty="0">
                <a:latin typeface="Arial" panose="020B0604020202020204" pitchFamily="34" charset="0"/>
                <a:cs typeface="Arial" panose="020B0604020202020204" pitchFamily="34" charset="0"/>
              </a:rPr>
              <a:t>Pendekatan Risiko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316531" indent="-31653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d-ID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Melakukan audit dengan mempertimbangkan risiko dan peluang, audit fokus terhadap hal-hal yang signifikan terhadap pencapaian tujuan audit</a:t>
            </a:r>
            <a:endParaRPr 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6531" indent="-316531"/>
            <a:endParaRPr 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F0CE35-9ADD-4858-B9F2-1A48CB6D7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38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37C05-8DD7-B746-8BC3-6179139EC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F023-4A4C-5B4E-A273-8EF9098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88190"/>
              </p:ext>
            </p:extLst>
          </p:nvPr>
        </p:nvGraphicFramePr>
        <p:xfrm>
          <a:off x="568233" y="323573"/>
          <a:ext cx="6899367" cy="62296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73830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1848937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3528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58638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14252" y="793524"/>
            <a:ext cx="1319348" cy="6977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5.2 </a:t>
            </a:r>
            <a:r>
              <a:rPr lang="en-US" sz="1200" dirty="0" err="1"/>
              <a:t>Menetapkan</a:t>
            </a:r>
            <a:r>
              <a:rPr lang="en-US" sz="1200" dirty="0"/>
              <a:t> </a:t>
            </a:r>
            <a:r>
              <a:rPr lang="en-US" sz="1200" dirty="0" err="1"/>
              <a:t>Sasaran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746760" y="1698890"/>
            <a:ext cx="1463040" cy="8472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5.3 </a:t>
            </a:r>
            <a:r>
              <a:rPr lang="en-US" sz="1200" dirty="0" err="1"/>
              <a:t>Menetapkan</a:t>
            </a:r>
            <a:r>
              <a:rPr lang="en-US" sz="1200" dirty="0"/>
              <a:t> dan </a:t>
            </a:r>
            <a:r>
              <a:rPr lang="en-US" sz="1200" dirty="0" err="1"/>
              <a:t>Mengevaluasi</a:t>
            </a:r>
            <a:r>
              <a:rPr lang="en-US" sz="1200" dirty="0"/>
              <a:t> </a:t>
            </a:r>
            <a:r>
              <a:rPr lang="en-US" sz="1200" dirty="0" err="1"/>
              <a:t>Resiko</a:t>
            </a:r>
            <a:r>
              <a:rPr lang="en-US" sz="1200" dirty="0"/>
              <a:t> dan </a:t>
            </a:r>
            <a:r>
              <a:rPr lang="en-US" sz="1200" dirty="0" err="1"/>
              <a:t>Peluang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762000" y="2759478"/>
            <a:ext cx="1447800" cy="548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5.4 </a:t>
            </a:r>
            <a:r>
              <a:rPr lang="en-US" sz="1200" dirty="0" err="1"/>
              <a:t>Menetapkan</a:t>
            </a:r>
            <a:r>
              <a:rPr lang="en-US" sz="1200" dirty="0"/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566852" y="3231924"/>
            <a:ext cx="1319348" cy="550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</a:t>
            </a:r>
            <a:r>
              <a:rPr lang="en-US" sz="1200" dirty="0" err="1"/>
              <a:t>Pelaksanaan</a:t>
            </a:r>
            <a:r>
              <a:rPr lang="en-US" sz="1200" dirty="0"/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191000" y="3231924"/>
            <a:ext cx="1319348" cy="58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5919652" y="1906043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5.7 </a:t>
            </a:r>
            <a:r>
              <a:rPr lang="en-US" sz="1200" dirty="0" err="1"/>
              <a:t>Meninjau</a:t>
            </a:r>
            <a:r>
              <a:rPr lang="en-US" sz="1200" dirty="0"/>
              <a:t> dan </a:t>
            </a:r>
            <a:r>
              <a:rPr lang="en-US" sz="1200" dirty="0" err="1"/>
              <a:t>Meningkatkan</a:t>
            </a:r>
            <a:r>
              <a:rPr lang="en-US" sz="1200" dirty="0"/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840377" y="4094077"/>
            <a:ext cx="1319348" cy="533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6.2 </a:t>
            </a:r>
            <a:r>
              <a:rPr lang="en-US" sz="1200" dirty="0" err="1"/>
              <a:t>Inisiasi</a:t>
            </a:r>
            <a:r>
              <a:rPr lang="en-US" sz="1200" dirty="0"/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838200" y="4875987"/>
            <a:ext cx="1319348" cy="57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6.3 </a:t>
            </a:r>
            <a:r>
              <a:rPr lang="en-US" sz="1200" dirty="0" err="1"/>
              <a:t>Persiapan</a:t>
            </a:r>
            <a:r>
              <a:rPr lang="en-US" sz="1200" dirty="0"/>
              <a:t> </a:t>
            </a:r>
            <a:r>
              <a:rPr lang="en-US" sz="1200" dirty="0" err="1"/>
              <a:t>Aktifitas</a:t>
            </a:r>
            <a:r>
              <a:rPr lang="en-US" sz="1200" dirty="0"/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441665" y="4845194"/>
            <a:ext cx="1319348" cy="609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6.4 </a:t>
            </a:r>
            <a:r>
              <a:rPr lang="en-US" sz="1200" dirty="0" err="1"/>
              <a:t>Pelaksanaan</a:t>
            </a:r>
            <a:r>
              <a:rPr lang="en-US" sz="1200" dirty="0"/>
              <a:t> </a:t>
            </a:r>
            <a:r>
              <a:rPr lang="en-US" sz="1200" dirty="0" err="1"/>
              <a:t>Aktifitas</a:t>
            </a:r>
            <a:r>
              <a:rPr lang="en-US" sz="1200" dirty="0"/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441665" y="5694694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6.5 </a:t>
            </a:r>
            <a:r>
              <a:rPr lang="en-US" sz="1200" dirty="0" err="1"/>
              <a:t>Persiapan</a:t>
            </a:r>
            <a:r>
              <a:rPr lang="en-US" sz="1200" dirty="0"/>
              <a:t> dan </a:t>
            </a:r>
            <a:r>
              <a:rPr lang="en-US" sz="1200" dirty="0" err="1"/>
              <a:t>Distribusi</a:t>
            </a:r>
            <a:r>
              <a:rPr lang="en-US" sz="1200" dirty="0"/>
              <a:t> </a:t>
            </a:r>
            <a:r>
              <a:rPr lang="en-US" sz="1200" dirty="0" err="1"/>
              <a:t>Laporan</a:t>
            </a:r>
            <a:r>
              <a:rPr lang="en-US" sz="1200" dirty="0"/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167052" y="5680176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6.6 </a:t>
            </a:r>
            <a:r>
              <a:rPr lang="en-US" sz="1200" dirty="0" err="1"/>
              <a:t>Penyelesaian</a:t>
            </a:r>
            <a:r>
              <a:rPr lang="en-US" sz="1200" dirty="0"/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5848758" y="4675475"/>
            <a:ext cx="1319348" cy="74458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6.7 </a:t>
            </a:r>
            <a:r>
              <a:rPr lang="en-US" sz="1200" dirty="0" err="1"/>
              <a:t>Pelaksanaan</a:t>
            </a:r>
            <a:r>
              <a:rPr lang="en-US" sz="1200" dirty="0"/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473926" y="1491255"/>
            <a:ext cx="4354" cy="207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478280" y="2546124"/>
            <a:ext cx="7620" cy="213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1926772" y="2867252"/>
            <a:ext cx="199209" cy="10809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86200" y="3507333"/>
            <a:ext cx="304800" cy="15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510348" y="2650625"/>
            <a:ext cx="1068978" cy="8721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3974637" y="-698646"/>
            <a:ext cx="763653" cy="44457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09600" y="3941677"/>
            <a:ext cx="838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497874" y="4627480"/>
            <a:ext cx="2177" cy="248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101339" y="5454792"/>
            <a:ext cx="0" cy="23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57548" y="5149993"/>
            <a:ext cx="2841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61013" y="6052467"/>
            <a:ext cx="406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486400" y="5420057"/>
            <a:ext cx="1022032" cy="63241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4724400" y="3765324"/>
            <a:ext cx="0" cy="1929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351651" y="3518694"/>
            <a:ext cx="546268" cy="176729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7620000" y="1491255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Penyusunan</a:t>
            </a:r>
            <a:r>
              <a:rPr lang="en-US" dirty="0"/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7616052" y="4586101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Pelaksanaan</a:t>
            </a:r>
            <a:r>
              <a:rPr lang="en-US" dirty="0"/>
              <a:t> Program Audit</a:t>
            </a:r>
          </a:p>
        </p:txBody>
      </p:sp>
    </p:spTree>
    <p:extLst>
      <p:ext uri="{BB962C8B-B14F-4D97-AF65-F5344CB8AC3E}">
        <p14:creationId xmlns:p14="http://schemas.microsoft.com/office/powerpoint/2010/main" val="140332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/>
              <a:t>Penetapan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Peluang</a:t>
            </a:r>
            <a:r>
              <a:rPr lang="en-US" sz="1800" dirty="0"/>
              <a:t> yang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berdampak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pencapaian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audit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Perencanaan</a:t>
            </a:r>
            <a:r>
              <a:rPr lang="en-US" sz="1400" dirty="0"/>
              <a:t>, </a:t>
            </a:r>
            <a:r>
              <a:rPr lang="en-US" sz="1400" dirty="0" err="1"/>
              <a:t>permasalahan</a:t>
            </a:r>
            <a:r>
              <a:rPr lang="en-US" sz="1400" dirty="0"/>
              <a:t> di </a:t>
            </a:r>
            <a:r>
              <a:rPr lang="en-US" sz="1400" dirty="0" err="1"/>
              <a:t>perencanaan</a:t>
            </a:r>
            <a:r>
              <a:rPr lang="en-US" sz="1400" dirty="0"/>
              <a:t>, scope, </a:t>
            </a:r>
            <a:r>
              <a:rPr lang="en-US" sz="1400" dirty="0" err="1"/>
              <a:t>jumlah</a:t>
            </a:r>
            <a:r>
              <a:rPr lang="en-US" sz="1400" dirty="0"/>
              <a:t>, </a:t>
            </a:r>
            <a:r>
              <a:rPr lang="en-US" sz="1400" dirty="0" err="1"/>
              <a:t>durasi</a:t>
            </a:r>
            <a:r>
              <a:rPr lang="en-US" sz="1400" dirty="0"/>
              <a:t>, </a:t>
            </a:r>
            <a:r>
              <a:rPr lang="en-US" sz="1400" dirty="0" err="1"/>
              <a:t>waktu</a:t>
            </a:r>
            <a:r>
              <a:rPr lang="en-US" sz="1400" dirty="0"/>
              <a:t>, </a:t>
            </a:r>
            <a:r>
              <a:rPr lang="en-US" sz="1400" dirty="0" err="1"/>
              <a:t>lokasi</a:t>
            </a:r>
            <a:r>
              <a:rPr lang="en-US" sz="1400" dirty="0"/>
              <a:t> schedule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, </a:t>
            </a:r>
            <a:r>
              <a:rPr lang="en-US" sz="1400" dirty="0" err="1"/>
              <a:t>waktu</a:t>
            </a:r>
            <a:r>
              <a:rPr lang="en-US" sz="1400" dirty="0"/>
              <a:t>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cukup</a:t>
            </a:r>
            <a:r>
              <a:rPr lang="en-US" sz="1400" dirty="0"/>
              <a:t>, </a:t>
            </a:r>
            <a:r>
              <a:rPr lang="en-US" sz="1400" dirty="0" err="1"/>
              <a:t>peralatan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/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pelatihan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pengembangan</a:t>
            </a:r>
            <a:r>
              <a:rPr lang="en-US" sz="1400" dirty="0"/>
              <a:t> </a:t>
            </a:r>
            <a:r>
              <a:rPr lang="en-US" sz="1400" dirty="0" err="1"/>
              <a:t>pogram</a:t>
            </a:r>
            <a:r>
              <a:rPr lang="en-US" sz="1400" dirty="0"/>
              <a:t> audit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Pemilihan</a:t>
            </a:r>
            <a:r>
              <a:rPr lang="en-US" sz="1400" dirty="0"/>
              <a:t> team audit, </a:t>
            </a:r>
            <a:r>
              <a:rPr lang="en-US" sz="1400" dirty="0" err="1"/>
              <a:t>ketidakcukupan</a:t>
            </a:r>
            <a:r>
              <a:rPr lang="en-US" sz="1400" dirty="0"/>
              <a:t> </a:t>
            </a:r>
            <a:r>
              <a:rPr lang="en-US" sz="1400" dirty="0" err="1"/>
              <a:t>kompetensi</a:t>
            </a:r>
            <a:r>
              <a:rPr lang="en-US" sz="14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Komunikasi</a:t>
            </a:r>
            <a:r>
              <a:rPr lang="en-US" sz="1400" dirty="0"/>
              <a:t>, </a:t>
            </a:r>
            <a:r>
              <a:rPr lang="en-US" sz="1400" dirty="0" err="1"/>
              <a:t>ketidakefektifan</a:t>
            </a:r>
            <a:r>
              <a:rPr lang="en-US" sz="1400" dirty="0"/>
              <a:t> </a:t>
            </a:r>
            <a:r>
              <a:rPr lang="en-US" sz="1400" dirty="0" err="1"/>
              <a:t>komunikasi</a:t>
            </a:r>
            <a:r>
              <a:rPr lang="en-US" sz="1400" dirty="0"/>
              <a:t> proses </a:t>
            </a:r>
            <a:r>
              <a:rPr lang="en-US" sz="1400" dirty="0" err="1"/>
              <a:t>komunikasi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Pelaksanaan</a:t>
            </a:r>
            <a:r>
              <a:rPr lang="en-US" sz="1400" dirty="0"/>
              <a:t>, </a:t>
            </a:r>
            <a:r>
              <a:rPr lang="en-US" sz="1400" dirty="0" err="1"/>
              <a:t>ketidakefektifan</a:t>
            </a:r>
            <a:r>
              <a:rPr lang="en-US" sz="1400" dirty="0"/>
              <a:t> </a:t>
            </a:r>
            <a:r>
              <a:rPr lang="en-US" sz="1400" dirty="0" err="1"/>
              <a:t>koordinasi</a:t>
            </a:r>
            <a:r>
              <a:rPr lang="en-US" sz="1400" dirty="0"/>
              <a:t> </a:t>
            </a:r>
            <a:r>
              <a:rPr lang="en-US" sz="1400" dirty="0" err="1"/>
              <a:t>didalam</a:t>
            </a:r>
            <a:r>
              <a:rPr lang="en-US" sz="1400" dirty="0"/>
              <a:t> program audit, </a:t>
            </a:r>
            <a:r>
              <a:rPr lang="en-US" sz="1400" dirty="0" err="1"/>
              <a:t>kerahasiaan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yang </a:t>
            </a:r>
            <a:r>
              <a:rPr lang="en-US" sz="1400" dirty="0" err="1"/>
              <a:t>terdokumentasi</a:t>
            </a:r>
            <a:r>
              <a:rPr lang="en-US" sz="1400" dirty="0"/>
              <a:t> (documented information), </a:t>
            </a:r>
            <a:r>
              <a:rPr lang="en-US" sz="1400" dirty="0" err="1"/>
              <a:t>kegagalan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memproteksi</a:t>
            </a:r>
            <a:r>
              <a:rPr lang="en-US" sz="1400" dirty="0"/>
              <a:t> </a:t>
            </a:r>
            <a:r>
              <a:rPr lang="en-US" sz="1400" dirty="0" err="1"/>
              <a:t>catatan</a:t>
            </a:r>
            <a:r>
              <a:rPr lang="en-US" sz="1400" dirty="0"/>
              <a:t>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Memantau</a:t>
            </a:r>
            <a:r>
              <a:rPr lang="en-US" sz="1400" dirty="0"/>
              <a:t>, </a:t>
            </a:r>
            <a:r>
              <a:rPr lang="en-US" sz="1400" dirty="0" err="1"/>
              <a:t>mereview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peningkatan</a:t>
            </a:r>
            <a:r>
              <a:rPr lang="en-US" sz="1400" dirty="0"/>
              <a:t> program audit,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kerjasama</a:t>
            </a:r>
            <a:r>
              <a:rPr lang="en-US" sz="1400" dirty="0"/>
              <a:t> auditee,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diperiksa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endParaRPr lang="en-US" sz="1400" dirty="0"/>
          </a:p>
          <a:p>
            <a:pPr marL="400050">
              <a:buFont typeface="+mj-lt"/>
              <a:buAutoNum type="arabicPeriod"/>
            </a:pP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meningkatkan</a:t>
            </a:r>
            <a:r>
              <a:rPr lang="en-US" sz="1800" dirty="0"/>
              <a:t> program audit  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Pelaksanaan</a:t>
            </a:r>
            <a:r>
              <a:rPr lang="en-US" sz="1400" dirty="0"/>
              <a:t> multiple audit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Minimalisasi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perjalanan</a:t>
            </a:r>
            <a:endParaRPr lang="en-US" sz="1400" dirty="0"/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Penyesuaian</a:t>
            </a:r>
            <a:r>
              <a:rPr lang="en-US" sz="1400" dirty="0"/>
              <a:t> level </a:t>
            </a:r>
            <a:r>
              <a:rPr lang="en-US" sz="1400" dirty="0" err="1"/>
              <a:t>kompetensi</a:t>
            </a:r>
            <a:r>
              <a:rPr lang="en-US" sz="1400" dirty="0"/>
              <a:t> team audit </a:t>
            </a:r>
            <a:r>
              <a:rPr lang="en-US" sz="1400" dirty="0" err="1"/>
              <a:t>sesuai</a:t>
            </a:r>
            <a:r>
              <a:rPr lang="en-US" sz="1400" dirty="0"/>
              <a:t> level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audit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Penyesuaian</a:t>
            </a:r>
            <a:r>
              <a:rPr lang="en-US" sz="1400" dirty="0"/>
              <a:t> </a:t>
            </a:r>
            <a:r>
              <a:rPr lang="en-US" sz="1400" dirty="0" err="1"/>
              <a:t>tanggal</a:t>
            </a:r>
            <a:r>
              <a:rPr lang="en-US" sz="1400" dirty="0"/>
              <a:t> audit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keberadaan</a:t>
            </a:r>
            <a:r>
              <a:rPr lang="en-US" sz="1400" dirty="0"/>
              <a:t> staff </a:t>
            </a:r>
            <a:r>
              <a:rPr lang="en-US" sz="1400" dirty="0" err="1"/>
              <a:t>kunci</a:t>
            </a:r>
            <a:r>
              <a:rPr lang="en-US" sz="1400" dirty="0"/>
              <a:t> auditee</a:t>
            </a:r>
          </a:p>
          <a:p>
            <a:pPr marL="857250" lvl="1" indent="-342900">
              <a:buFont typeface="+mj-lt"/>
              <a:buAutoNum type="alphaLcParenR"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21D66-86F0-924C-9D91-CBD74A346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5.3 </a:t>
            </a:r>
            <a:r>
              <a:rPr lang="en-US" sz="2400" dirty="0" err="1"/>
              <a:t>Menetapkan</a:t>
            </a:r>
            <a:r>
              <a:rPr lang="en-US" sz="2400" dirty="0"/>
              <a:t> dan </a:t>
            </a:r>
            <a:r>
              <a:rPr lang="en-US" sz="2400" dirty="0" err="1"/>
              <a:t>Mengevaluasi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dan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/>
              <a:t>dari</a:t>
            </a:r>
            <a:r>
              <a:rPr lang="en-US" sz="2400" dirty="0"/>
              <a:t> Program Audit </a:t>
            </a:r>
            <a:r>
              <a:rPr lang="en-US" sz="2400" u="sng" dirty="0">
                <a:solidFill>
                  <a:srgbClr val="FF0000"/>
                </a:solidFill>
              </a:rPr>
              <a:t>(NEW, ISO 19011:2018)</a:t>
            </a:r>
          </a:p>
        </p:txBody>
      </p:sp>
    </p:spTree>
    <p:extLst>
      <p:ext uri="{BB962C8B-B14F-4D97-AF65-F5344CB8AC3E}">
        <p14:creationId xmlns:p14="http://schemas.microsoft.com/office/powerpoint/2010/main" val="155993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Mengadopsi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program audit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yang </a:t>
            </a:r>
            <a:r>
              <a:rPr lang="en-US" sz="1800" dirty="0" err="1"/>
              <a:t>diberikan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auditee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Perencanaan</a:t>
            </a:r>
            <a:r>
              <a:rPr lang="en-US" sz="1800" dirty="0"/>
              <a:t> audit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audit </a:t>
            </a:r>
            <a:r>
              <a:rPr lang="en-US" sz="1800" dirty="0" err="1"/>
              <a:t>terhadap</a:t>
            </a:r>
            <a:r>
              <a:rPr lang="en-US" sz="1800" dirty="0"/>
              <a:t> proses </a:t>
            </a:r>
            <a:r>
              <a:rPr lang="en-US" sz="1800" dirty="0" err="1"/>
              <a:t>dari</a:t>
            </a:r>
            <a:r>
              <a:rPr lang="en-US" sz="1800" dirty="0"/>
              <a:t> auditee,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menetapkan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klien</a:t>
            </a:r>
            <a:r>
              <a:rPr lang="en-US" sz="1800" dirty="0"/>
              <a:t> audit, team audit </a:t>
            </a:r>
            <a:r>
              <a:rPr lang="en-US" sz="1800" dirty="0" err="1"/>
              <a:t>dan</a:t>
            </a:r>
            <a:r>
              <a:rPr lang="en-US" sz="1800" dirty="0"/>
              <a:t> auditee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pencapaian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audit </a:t>
            </a:r>
            <a:r>
              <a:rPr lang="en-US" sz="1800" dirty="0" err="1"/>
              <a:t>akibat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perencanaan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efektif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auditee yang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 marL="357188" lvl="1" indent="0">
              <a:buNone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akibat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kehadiran</a:t>
            </a:r>
            <a:r>
              <a:rPr lang="en-US" sz="1600" dirty="0"/>
              <a:t> team audit yang </a:t>
            </a:r>
            <a:r>
              <a:rPr lang="en-US" sz="1600" dirty="0" err="1"/>
              <a:t>mempengaruhi</a:t>
            </a:r>
            <a:r>
              <a:rPr lang="en-US" sz="1600" dirty="0"/>
              <a:t> </a:t>
            </a:r>
            <a:r>
              <a:rPr lang="en-US" sz="1600" dirty="0" err="1"/>
              <a:t>pengaturan</a:t>
            </a:r>
            <a:r>
              <a:rPr lang="en-US" sz="1600" dirty="0"/>
              <a:t> di QHSE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, </a:t>
            </a:r>
            <a:r>
              <a:rPr lang="en-US" sz="1600" dirty="0" err="1"/>
              <a:t>jasa</a:t>
            </a:r>
            <a:r>
              <a:rPr lang="en-US" sz="1600" dirty="0"/>
              <a:t>, personal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infrastruktur</a:t>
            </a:r>
            <a:r>
              <a:rPr lang="en-US" sz="1600" dirty="0"/>
              <a:t> (</a:t>
            </a:r>
            <a:r>
              <a:rPr lang="en-US" sz="1600" dirty="0" err="1"/>
              <a:t>misalnya</a:t>
            </a:r>
            <a:r>
              <a:rPr lang="en-US" sz="1600" dirty="0"/>
              <a:t> </a:t>
            </a:r>
            <a:r>
              <a:rPr lang="en-US" sz="1600" dirty="0" err="1"/>
              <a:t>kontaminasi</a:t>
            </a:r>
            <a:r>
              <a:rPr lang="en-US" sz="1600" dirty="0"/>
              <a:t> di clean room)</a:t>
            </a:r>
          </a:p>
          <a:p>
            <a:pPr marL="0" indent="0">
              <a:buNone/>
            </a:pPr>
            <a:endParaRPr lang="en-US" sz="1600" dirty="0"/>
          </a:p>
          <a:p>
            <a:pPr marL="857250" lvl="1" indent="-342900">
              <a:buFont typeface="+mj-lt"/>
              <a:buAutoNum type="alphaLcParenR"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21D66-86F0-924C-9D91-CBD74A346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6.3.2.1. </a:t>
            </a: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perencanaan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FF0000"/>
                </a:solidFill>
              </a:rPr>
              <a:t>(NEW ISO 19011:2018 !!)</a:t>
            </a:r>
          </a:p>
        </p:txBody>
      </p:sp>
    </p:spTree>
    <p:extLst>
      <p:ext uri="{BB962C8B-B14F-4D97-AF65-F5344CB8AC3E}">
        <p14:creationId xmlns:p14="http://schemas.microsoft.com/office/powerpoint/2010/main" val="175776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01995" y="532338"/>
            <a:ext cx="5169993" cy="1055077"/>
          </a:xfrm>
          <a:noFill/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3692" b="1" dirty="0" err="1"/>
              <a:t>Fungsi</a:t>
            </a:r>
            <a:r>
              <a:rPr lang="en-US" sz="3692" b="1" dirty="0"/>
              <a:t> Internal Audit yang </a:t>
            </a:r>
            <a:r>
              <a:rPr lang="en-US" sz="3692" b="1" dirty="0" err="1"/>
              <a:t>baik</a:t>
            </a:r>
            <a:r>
              <a:rPr lang="en-US" sz="3692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4745" y="2044202"/>
            <a:ext cx="5257243" cy="4340625"/>
          </a:xfrm>
          <a:noFill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err="1"/>
              <a:t>Bukan</a:t>
            </a:r>
            <a:r>
              <a:rPr lang="en-US" b="1" dirty="0"/>
              <a:t> </a:t>
            </a:r>
            <a:r>
              <a:rPr lang="en-US" b="1" dirty="0" err="1"/>
              <a:t>mencari</a:t>
            </a:r>
            <a:r>
              <a:rPr lang="en-US" b="1" dirty="0"/>
              <a:t> </a:t>
            </a:r>
            <a:r>
              <a:rPr lang="en-US" b="1" u="sng" dirty="0" err="1"/>
              <a:t>pelanggaran</a:t>
            </a:r>
            <a:r>
              <a:rPr lang="en-US" b="1" dirty="0"/>
              <a:t> yang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oleh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sasaran</a:t>
            </a:r>
            <a:r>
              <a:rPr lang="en-US" b="1" dirty="0"/>
              <a:t> </a:t>
            </a:r>
            <a:r>
              <a:rPr lang="en-US" b="1" dirty="0" err="1"/>
              <a:t>tembaknya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endParaRPr lang="en-US" sz="1846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3323" b="1" dirty="0" err="1"/>
              <a:t>Tetapi</a:t>
            </a:r>
            <a:r>
              <a:rPr lang="en-US" sz="3323" b="1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23" b="1" u="sng" dirty="0" err="1"/>
              <a:t>Melihat</a:t>
            </a:r>
            <a:r>
              <a:rPr lang="en-US" sz="3323" b="1" u="sng" dirty="0"/>
              <a:t> </a:t>
            </a:r>
            <a:r>
              <a:rPr lang="en-US" sz="3323" b="1" u="sng" dirty="0" err="1"/>
              <a:t>Kelemahan</a:t>
            </a:r>
            <a:r>
              <a:rPr lang="en-US" sz="3323" b="1" u="sng" dirty="0"/>
              <a:t> Sistem </a:t>
            </a:r>
            <a:r>
              <a:rPr lang="en-US" sz="3323" b="1" u="sng" dirty="0" err="1"/>
              <a:t>Manajemen</a:t>
            </a:r>
            <a:r>
              <a:rPr lang="en-US" sz="3323" b="1" u="sng" dirty="0"/>
              <a:t>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801995" y="1905000"/>
            <a:ext cx="4173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EE16F3-86D6-498D-B775-6FC6061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1474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02DEE-376E-4BA2-8143-1354B6F0A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9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2" name="Rectangle 16"/>
          <p:cNvSpPr>
            <a:spLocks noGrp="1" noChangeArrowheads="1"/>
          </p:cNvSpPr>
          <p:nvPr>
            <p:ph type="title"/>
          </p:nvPr>
        </p:nvSpPr>
        <p:spPr>
          <a:xfrm>
            <a:off x="351663" y="111061"/>
            <a:ext cx="8204572" cy="395657"/>
          </a:xfrm>
          <a:noFill/>
        </p:spPr>
        <p:txBody>
          <a:bodyPr vert="horz" lIns="80562" tIns="40280" rIns="80562" bIns="40280" rtlCol="0" anchor="ctr">
            <a:normAutofit fontScale="90000"/>
          </a:bodyPr>
          <a:lstStyle/>
          <a:p>
            <a:pPr eaLnBrk="1" hangingPunct="1"/>
            <a:r>
              <a:rPr lang="en-US" sz="2215" dirty="0" err="1"/>
              <a:t>Perbandingan</a:t>
            </a:r>
            <a:r>
              <a:rPr lang="en-US" sz="2215" dirty="0"/>
              <a:t> Audit </a:t>
            </a:r>
            <a:r>
              <a:rPr lang="en-US" sz="2215" dirty="0" err="1"/>
              <a:t>Kesesuaian</a:t>
            </a:r>
            <a:r>
              <a:rPr lang="en-US" sz="2215" dirty="0"/>
              <a:t> </a:t>
            </a:r>
            <a:r>
              <a:rPr lang="en-US" sz="2215" dirty="0" err="1"/>
              <a:t>vs</a:t>
            </a:r>
            <a:r>
              <a:rPr lang="en-US" sz="2215" dirty="0"/>
              <a:t> Audit </a:t>
            </a:r>
            <a:r>
              <a:rPr lang="en-US" sz="2215" dirty="0" err="1"/>
              <a:t>Kinerja</a:t>
            </a:r>
            <a:r>
              <a:rPr lang="en-US" sz="2215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4372593" y="822774"/>
            <a:ext cx="2245588" cy="465282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Century Gothic" pitchFamily="34" charset="0"/>
              </a:rPr>
              <a:t>Kinerja</a:t>
            </a:r>
            <a:endParaRPr lang="en-US" sz="1662" dirty="0"/>
          </a:p>
        </p:txBody>
      </p:sp>
      <p:sp>
        <p:nvSpPr>
          <p:cNvPr id="6" name="Pentagon 5"/>
          <p:cNvSpPr/>
          <p:nvPr/>
        </p:nvSpPr>
        <p:spPr>
          <a:xfrm flipH="1">
            <a:off x="1846774" y="822774"/>
            <a:ext cx="2245588" cy="465282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Century Gothic" pitchFamily="34" charset="0"/>
              </a:rPr>
              <a:t>Kesesuaian</a:t>
            </a:r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663" y="1404682"/>
            <a:ext cx="3873637" cy="131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>
                <a:latin typeface="+mj-lt"/>
              </a:rPr>
              <a:t>Apakah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sistem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Identifikasi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Bahaya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sudah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sesuai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dengan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persyaratan</a:t>
            </a:r>
            <a:r>
              <a:rPr lang="en-US" sz="1477" dirty="0">
                <a:latin typeface="+mj-lt"/>
              </a:rPr>
              <a:t> ISO 45001?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>
              <a:latin typeface="+mj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>
                <a:latin typeface="+mj-lt"/>
              </a:rPr>
              <a:t>Apakah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prosedur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Identifikasi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Bahaya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dijalankan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dengan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konsisten</a:t>
            </a:r>
            <a:r>
              <a:rPr lang="en-US" sz="1477" dirty="0">
                <a:latin typeface="+mj-lt"/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0144" y="1404682"/>
            <a:ext cx="4602336" cy="2820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Apakah</a:t>
            </a:r>
            <a:r>
              <a:rPr lang="en-US" sz="1477" dirty="0"/>
              <a:t>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Bahaya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dengan</a:t>
            </a:r>
            <a:r>
              <a:rPr lang="en-US" sz="1477" dirty="0"/>
              <a:t> </a:t>
            </a:r>
            <a:r>
              <a:rPr lang="en-US" sz="1477" dirty="0" err="1"/>
              <a:t>persyaratan</a:t>
            </a:r>
            <a:r>
              <a:rPr lang="en-US" sz="1477" dirty="0"/>
              <a:t> ISO 45001?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Apakah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Bahaya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</a:t>
            </a:r>
            <a:r>
              <a:rPr lang="en-US" sz="1477" dirty="0" err="1"/>
              <a:t>dengan</a:t>
            </a:r>
            <a:r>
              <a:rPr lang="en-US" sz="1477" dirty="0"/>
              <a:t> </a:t>
            </a:r>
            <a:r>
              <a:rPr lang="en-US" sz="1477" dirty="0" err="1"/>
              <a:t>konsisten</a:t>
            </a: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Apakah</a:t>
            </a:r>
            <a:r>
              <a:rPr lang="en-US" sz="1477" dirty="0"/>
              <a:t> objectives/ </a:t>
            </a:r>
            <a:r>
              <a:rPr lang="en-US" sz="1477" dirty="0" err="1"/>
              <a:t>tujuan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bahaya</a:t>
            </a:r>
            <a:r>
              <a:rPr lang="en-US" sz="1477" dirty="0"/>
              <a:t> </a:t>
            </a:r>
            <a:r>
              <a:rPr lang="en-US" sz="1477" dirty="0" err="1"/>
              <a:t>tercapai</a:t>
            </a:r>
            <a:r>
              <a:rPr lang="en-US" sz="1477" dirty="0"/>
              <a:t> ? </a:t>
            </a:r>
            <a:r>
              <a:rPr lang="en-US" sz="1477" dirty="0" err="1"/>
              <a:t>Semua</a:t>
            </a:r>
            <a:r>
              <a:rPr lang="en-US" sz="1477" dirty="0"/>
              <a:t> </a:t>
            </a:r>
            <a:r>
              <a:rPr lang="en-US" sz="1477" dirty="0" err="1"/>
              <a:t>potensi</a:t>
            </a:r>
            <a:r>
              <a:rPr lang="en-US" sz="1477" dirty="0"/>
              <a:t> </a:t>
            </a:r>
            <a:r>
              <a:rPr lang="en-US" sz="1477" dirty="0" err="1"/>
              <a:t>bahaya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teridentifikasi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dikendalikan</a:t>
            </a:r>
            <a:r>
              <a:rPr lang="en-US" sz="1477" dirty="0"/>
              <a:t>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bahaya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mengatasi</a:t>
            </a:r>
            <a:r>
              <a:rPr lang="en-US" sz="1477" dirty="0"/>
              <a:t> </a:t>
            </a:r>
            <a:r>
              <a:rPr lang="en-US" sz="1477" dirty="0" err="1"/>
              <a:t>setiap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327" y="4276524"/>
            <a:ext cx="3914049" cy="177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bahaya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mengikuti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bahaya</a:t>
            </a:r>
            <a:r>
              <a:rPr lang="en-US" sz="1477" dirty="0"/>
              <a:t>, </a:t>
            </a:r>
            <a:r>
              <a:rPr lang="en-US" sz="1477" dirty="0" err="1"/>
              <a:t>maka</a:t>
            </a:r>
            <a:r>
              <a:rPr lang="en-US" sz="1477" dirty="0"/>
              <a:t> </a:t>
            </a:r>
            <a:r>
              <a:rPr lang="en-US" sz="1477" dirty="0" err="1"/>
              <a:t>dinyatakan</a:t>
            </a:r>
            <a:r>
              <a:rPr lang="en-US" sz="1477" dirty="0"/>
              <a:t> TIDAK TERJADI PENYIMPANGAN (Compliance)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bahaya</a:t>
            </a:r>
            <a:r>
              <a:rPr lang="en-US" sz="1477" dirty="0"/>
              <a:t>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berarti</a:t>
            </a:r>
            <a:r>
              <a:rPr lang="en-US" sz="1477" dirty="0"/>
              <a:t> TERJADI PENYIMPANGAN (nonconformity)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2220" y="4276524"/>
            <a:ext cx="4610260" cy="191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</a:t>
            </a:r>
            <a:r>
              <a:rPr lang="en-US" sz="1477" dirty="0" err="1"/>
              <a:t>sering</a:t>
            </a:r>
            <a:r>
              <a:rPr lang="en-US" sz="1477" dirty="0"/>
              <a:t> </a:t>
            </a:r>
            <a:r>
              <a:rPr lang="en-US" sz="1477" dirty="0" err="1"/>
              <a:t>terjadi</a:t>
            </a:r>
            <a:r>
              <a:rPr lang="en-US" sz="1477" dirty="0"/>
              <a:t> </a:t>
            </a:r>
            <a:r>
              <a:rPr lang="en-US" sz="1477" dirty="0" err="1"/>
              <a:t>kecelakaan</a:t>
            </a:r>
            <a:r>
              <a:rPr lang="en-US" sz="1477" dirty="0"/>
              <a:t> </a:t>
            </a:r>
            <a:r>
              <a:rPr lang="en-US" sz="1477" dirty="0" err="1"/>
              <a:t>karena</a:t>
            </a:r>
            <a:r>
              <a:rPr lang="en-US" sz="1477" dirty="0"/>
              <a:t> </a:t>
            </a:r>
            <a:r>
              <a:rPr lang="en-US" sz="1477" dirty="0" err="1"/>
              <a:t>adanya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yang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teridentifikasi</a:t>
            </a:r>
            <a:r>
              <a:rPr lang="en-US" sz="1477" dirty="0"/>
              <a:t> - </a:t>
            </a:r>
            <a:r>
              <a:rPr lang="en-US" sz="1477" dirty="0" err="1"/>
              <a:t>Walaupun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bahaya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mengikuti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, </a:t>
            </a:r>
            <a:r>
              <a:rPr lang="en-US" sz="1477" dirty="0" err="1"/>
              <a:t>akan</a:t>
            </a:r>
            <a:r>
              <a:rPr lang="en-US" sz="1477" dirty="0"/>
              <a:t> </a:t>
            </a:r>
            <a:r>
              <a:rPr lang="en-US" sz="1477" dirty="0" err="1"/>
              <a:t>tetapi</a:t>
            </a:r>
            <a:r>
              <a:rPr lang="en-US" sz="1477" dirty="0"/>
              <a:t> </a:t>
            </a:r>
            <a:r>
              <a:rPr lang="en-US" sz="1477" b="1" dirty="0"/>
              <a:t>objectives/ </a:t>
            </a:r>
            <a:r>
              <a:rPr lang="en-US" sz="1477" b="1" dirty="0" err="1"/>
              <a:t>tujuannya</a:t>
            </a:r>
            <a:r>
              <a:rPr lang="en-US" sz="1477" b="1" dirty="0"/>
              <a:t> </a:t>
            </a:r>
            <a:r>
              <a:rPr lang="en-US" sz="1477" b="1" dirty="0" err="1"/>
              <a:t>tidak</a:t>
            </a:r>
            <a:r>
              <a:rPr lang="en-US" sz="1477" b="1" dirty="0"/>
              <a:t> </a:t>
            </a:r>
            <a:r>
              <a:rPr lang="en-US" sz="1477" b="1" dirty="0" err="1"/>
              <a:t>tercapai</a:t>
            </a:r>
            <a:r>
              <a:rPr lang="en-US" sz="1477" b="1" dirty="0"/>
              <a:t>, </a:t>
            </a:r>
            <a:r>
              <a:rPr lang="en-US" sz="1477" b="1" dirty="0" err="1"/>
              <a:t>maka</a:t>
            </a:r>
            <a:r>
              <a:rPr lang="en-US" sz="1477" b="1" dirty="0"/>
              <a:t> </a:t>
            </a:r>
            <a:r>
              <a:rPr lang="en-US" sz="1477" b="1" dirty="0" err="1"/>
              <a:t>dinyatakan</a:t>
            </a:r>
            <a:r>
              <a:rPr lang="en-US" sz="1477" b="1" dirty="0"/>
              <a:t> “Ada </a:t>
            </a:r>
            <a:r>
              <a:rPr lang="en-US" sz="1477" b="1" dirty="0" err="1"/>
              <a:t>kelemahan</a:t>
            </a:r>
            <a:r>
              <a:rPr lang="en-US" sz="1477" b="1" dirty="0"/>
              <a:t> </a:t>
            </a:r>
            <a:r>
              <a:rPr lang="en-US" sz="1477" b="1" dirty="0" err="1"/>
              <a:t>dari</a:t>
            </a:r>
            <a:r>
              <a:rPr lang="en-US" sz="1477" b="1" dirty="0"/>
              <a:t> </a:t>
            </a:r>
            <a:r>
              <a:rPr lang="en-US" sz="1477" b="1" dirty="0" err="1"/>
              <a:t>prosedur</a:t>
            </a:r>
            <a:r>
              <a:rPr lang="en-US" sz="1477" b="1" dirty="0"/>
              <a:t> </a:t>
            </a:r>
            <a:r>
              <a:rPr lang="en-US" sz="1477" b="1" dirty="0" err="1"/>
              <a:t>identifikasi</a:t>
            </a:r>
            <a:r>
              <a:rPr lang="en-US" sz="1477" b="1" dirty="0"/>
              <a:t> </a:t>
            </a:r>
            <a:r>
              <a:rPr lang="en-US" sz="1477" b="1" dirty="0" err="1"/>
              <a:t>bahaya</a:t>
            </a:r>
            <a:r>
              <a:rPr lang="en-US" sz="1477" b="1" dirty="0"/>
              <a:t>”</a:t>
            </a:r>
            <a:r>
              <a:rPr lang="en-US" sz="1477" dirty="0"/>
              <a:t>. Auditor </a:t>
            </a:r>
            <a:r>
              <a:rPr lang="en-US" sz="1477" dirty="0" err="1"/>
              <a:t>mencoba</a:t>
            </a:r>
            <a:r>
              <a:rPr lang="en-US" sz="1477" dirty="0"/>
              <a:t> </a:t>
            </a:r>
            <a:r>
              <a:rPr lang="en-US" sz="1477" dirty="0" err="1"/>
              <a:t>mengidentifikasi</a:t>
            </a:r>
            <a:r>
              <a:rPr lang="en-US" sz="1477" dirty="0"/>
              <a:t> </a:t>
            </a:r>
            <a:r>
              <a:rPr lang="en-US" sz="1477" dirty="0" err="1"/>
              <a:t>letak</a:t>
            </a:r>
            <a:r>
              <a:rPr lang="en-US" sz="1477" dirty="0"/>
              <a:t> </a:t>
            </a:r>
            <a:r>
              <a:rPr lang="en-US" sz="1477" dirty="0" err="1"/>
              <a:t>kelemahan</a:t>
            </a:r>
            <a:r>
              <a:rPr lang="en-US" sz="1477" dirty="0"/>
              <a:t> </a:t>
            </a:r>
            <a:r>
              <a:rPr lang="en-US" sz="1477" dirty="0" err="1"/>
              <a:t>pada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tersebut</a:t>
            </a:r>
            <a:r>
              <a:rPr lang="en-US" sz="1477" dirty="0"/>
              <a:t>. (</a:t>
            </a:r>
            <a:r>
              <a:rPr lang="en-US" sz="1477" dirty="0" err="1"/>
              <a:t>Apakah</a:t>
            </a:r>
            <a:r>
              <a:rPr lang="en-US" sz="1477" dirty="0"/>
              <a:t>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  <a:r>
              <a:rPr lang="en-US" sz="1477" dirty="0" err="1"/>
              <a:t>pengendalian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? </a:t>
            </a:r>
            <a:r>
              <a:rPr lang="en-US" sz="1477" dirty="0" err="1"/>
              <a:t>Dst</a:t>
            </a:r>
            <a:r>
              <a:rPr lang="en-US" sz="1477" dirty="0"/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315023" y="4226627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72593" y="4226627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46992" y="1141434"/>
            <a:ext cx="0" cy="498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969568" y="609600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http://p5cdn4static.sharpschool.com/UserFiles/Servers/Server_3132289/Image/TaxConnections-Picture-Audit-Magnifying-Glass-3-squ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444" l="5889" r="97667">
                        <a14:foregroundMark x1="44333" y1="16778" x2="44333" y2="1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96" y="2647953"/>
            <a:ext cx="1778082" cy="17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ECBD20-D8CD-402C-A69F-A73A6B18D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8884" y="6538279"/>
            <a:ext cx="5053818" cy="366397"/>
          </a:xfrm>
        </p:spPr>
        <p:txBody>
          <a:bodyPr/>
          <a:lstStyle/>
          <a:p>
            <a:r>
              <a:rPr lang="pt-BR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46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7EE6-EAC3-884A-8E6D-46689826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Apa</a:t>
            </a:r>
            <a:r>
              <a:rPr lang="en-US" sz="2800" dirty="0"/>
              <a:t> yang </a:t>
            </a:r>
            <a:r>
              <a:rPr lang="en-US" sz="2800" dirty="0" err="1"/>
              <a:t>baru</a:t>
            </a:r>
            <a:r>
              <a:rPr lang="en-US" sz="2800" dirty="0"/>
              <a:t> di ISO 19011:2018</a:t>
            </a:r>
            <a:br>
              <a:rPr lang="en-US" sz="2800" dirty="0"/>
            </a:br>
            <a:r>
              <a:rPr lang="en-US" sz="2800" dirty="0"/>
              <a:t>(Annex A, </a:t>
            </a:r>
            <a:r>
              <a:rPr lang="en-US" sz="2800" dirty="0" err="1"/>
              <a:t>tambahan</a:t>
            </a:r>
            <a:r>
              <a:rPr lang="en-US" sz="2800" dirty="0"/>
              <a:t> </a:t>
            </a:r>
            <a:r>
              <a:rPr lang="en-US" sz="2800" dirty="0" err="1"/>
              <a:t>pedoman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perencanaan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pelaksanaan</a:t>
            </a:r>
            <a:r>
              <a:rPr lang="en-US" sz="2800" dirty="0"/>
              <a:t> audit)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DDA4-1EFC-1042-91C3-0AC52495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A.2. Audit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proses</a:t>
            </a:r>
          </a:p>
          <a:p>
            <a:pPr marL="400050" lvl="1" indent="0">
              <a:buNone/>
            </a:pPr>
            <a:r>
              <a:rPr lang="en-US" sz="1800" dirty="0"/>
              <a:t>Audit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audit proses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organisasi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keterkaitannya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A.4. Performance result</a:t>
            </a:r>
          </a:p>
          <a:p>
            <a:pPr marL="400050" lvl="1" indent="0">
              <a:buNone/>
            </a:pPr>
            <a:r>
              <a:rPr lang="en-US" sz="1800" dirty="0"/>
              <a:t>Auditor </a:t>
            </a:r>
            <a:r>
              <a:rPr lang="en-US" sz="1800" dirty="0" err="1"/>
              <a:t>seharusnya</a:t>
            </a:r>
            <a:r>
              <a:rPr lang="en-US" sz="1800" dirty="0"/>
              <a:t> focus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yang </a:t>
            </a:r>
            <a:r>
              <a:rPr lang="en-US" sz="1800" dirty="0" err="1"/>
              <a:t>diharapkan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A.8. Auditing context</a:t>
            </a:r>
          </a:p>
          <a:p>
            <a:pPr marL="400050" lvl="1" indent="0">
              <a:buNone/>
            </a:pPr>
            <a:r>
              <a:rPr lang="en-US" sz="1800" dirty="0" err="1"/>
              <a:t>Menetapkan</a:t>
            </a:r>
            <a:r>
              <a:rPr lang="en-US" sz="1800" dirty="0"/>
              <a:t> context </a:t>
            </a:r>
            <a:r>
              <a:rPr lang="en-US" sz="1800" dirty="0" err="1"/>
              <a:t>organisasi</a:t>
            </a:r>
            <a:r>
              <a:rPr lang="en-US" sz="1800" dirty="0"/>
              <a:t> (internal-external issues), </a:t>
            </a:r>
            <a:r>
              <a:rPr lang="en-US" sz="1800" dirty="0" err="1"/>
              <a:t>harapan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tuntutan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interested party </a:t>
            </a:r>
          </a:p>
          <a:p>
            <a:pPr marL="0" indent="0">
              <a:buNone/>
            </a:pPr>
            <a:r>
              <a:rPr lang="en-US" sz="1800" dirty="0"/>
              <a:t>A.9. Auditing Leadership and Commitment</a:t>
            </a:r>
          </a:p>
          <a:p>
            <a:pPr marL="400050" lvl="1" indent="0">
              <a:buNone/>
            </a:pPr>
            <a:r>
              <a:rPr lang="en-US" sz="1800" dirty="0"/>
              <a:t>Auditor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obyektif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keterlibatan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pengambilan</a:t>
            </a:r>
            <a:r>
              <a:rPr lang="en-US" sz="1800" dirty="0"/>
              <a:t> </a:t>
            </a:r>
            <a:r>
              <a:rPr lang="en-US" sz="1800" dirty="0" err="1"/>
              <a:t>keputusan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komitmen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efektifitas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. </a:t>
            </a:r>
            <a:r>
              <a:rPr lang="en-US" sz="1800" dirty="0" err="1"/>
              <a:t>Fokusnya</a:t>
            </a:r>
            <a:r>
              <a:rPr lang="en-US" sz="1800" dirty="0"/>
              <a:t>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Top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tetapi</a:t>
            </a:r>
            <a:r>
              <a:rPr lang="en-US" sz="1800" dirty="0"/>
              <a:t> juga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level </a:t>
            </a:r>
            <a:r>
              <a:rPr lang="en-US" sz="1800" dirty="0" err="1"/>
              <a:t>lainnya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A.10. Auditing Risks and Opportunity </a:t>
            </a:r>
          </a:p>
          <a:p>
            <a:pPr marL="0" indent="0">
              <a:buNone/>
            </a:pPr>
            <a:r>
              <a:rPr lang="en-US" sz="1800" dirty="0"/>
              <a:t>A.11. Life Cycle</a:t>
            </a:r>
          </a:p>
          <a:p>
            <a:pPr marL="0" indent="0">
              <a:buNone/>
            </a:pPr>
            <a:r>
              <a:rPr lang="en-US" sz="1800" dirty="0"/>
              <a:t>A.12. Audit of supply chain </a:t>
            </a:r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9F43A-792C-6748-8142-A01359D88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50793-CFDB-D04E-82C6-2982E9F2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3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7A0C-70B1-F048-8BB7-616B15E7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Proses-Objectives-Risk &amp;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1A89-BD38-664F-A0D1-8A04B9C4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Proses : </a:t>
            </a:r>
            <a:r>
              <a:rPr lang="en-US" sz="2400" dirty="0" err="1"/>
              <a:t>Identifikasi</a:t>
            </a:r>
            <a:r>
              <a:rPr lang="en-US" sz="2400" dirty="0"/>
              <a:t> </a:t>
            </a:r>
            <a:r>
              <a:rPr lang="en-US" sz="2400" dirty="0" err="1"/>
              <a:t>Peraturan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Evaluasi</a:t>
            </a:r>
            <a:r>
              <a:rPr lang="en-US" sz="2400" dirty="0"/>
              <a:t> </a:t>
            </a:r>
            <a:r>
              <a:rPr lang="en-US" sz="2400" dirty="0" err="1"/>
              <a:t>Penaatan</a:t>
            </a:r>
            <a:endParaRPr lang="en-US" sz="2400" dirty="0"/>
          </a:p>
          <a:p>
            <a:r>
              <a:rPr lang="en-US" sz="2400" dirty="0"/>
              <a:t>Objectives/ </a:t>
            </a:r>
            <a:r>
              <a:rPr lang="en-US" sz="2400" dirty="0" err="1"/>
              <a:t>Sasaran</a:t>
            </a:r>
            <a:r>
              <a:rPr lang="en-US" sz="2400" dirty="0"/>
              <a:t> Proses : </a:t>
            </a:r>
            <a:r>
              <a:rPr lang="en-ID" sz="2400" dirty="0" err="1"/>
              <a:t>Peraturan</a:t>
            </a:r>
            <a:r>
              <a:rPr lang="en-ID" sz="2400" dirty="0"/>
              <a:t> </a:t>
            </a:r>
            <a:r>
              <a:rPr lang="en-ID" sz="2400" dirty="0" err="1"/>
              <a:t>terupdate</a:t>
            </a:r>
            <a:r>
              <a:rPr lang="en-ID" sz="2400" dirty="0"/>
              <a:t>, </a:t>
            </a:r>
            <a:r>
              <a:rPr lang="en-ID" sz="2400" dirty="0" err="1"/>
              <a:t>sudah</a:t>
            </a:r>
            <a:r>
              <a:rPr lang="en-ID" sz="2400" dirty="0"/>
              <a:t> </a:t>
            </a:r>
            <a:r>
              <a:rPr lang="en-ID" sz="2400" dirty="0" err="1"/>
              <a:t>dievaluasi</a:t>
            </a:r>
            <a:r>
              <a:rPr lang="en-ID" sz="2400" dirty="0"/>
              <a:t>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ada</a:t>
            </a:r>
            <a:r>
              <a:rPr lang="en-ID" sz="2400" dirty="0"/>
              <a:t> </a:t>
            </a:r>
            <a:r>
              <a:rPr lang="en-ID" sz="2400" dirty="0" err="1"/>
              <a:t>peraturan</a:t>
            </a:r>
            <a:r>
              <a:rPr lang="en-ID" sz="2400" dirty="0"/>
              <a:t> yang </a:t>
            </a:r>
            <a:r>
              <a:rPr lang="en-ID" sz="2400" dirty="0" err="1"/>
              <a:t>dilanggar</a:t>
            </a:r>
            <a:endParaRPr lang="en-ID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Opportunity</a:t>
            </a:r>
          </a:p>
          <a:p>
            <a:pPr lvl="1" fontAlgn="t"/>
            <a:r>
              <a:rPr lang="en-ID" sz="1800" dirty="0" err="1"/>
              <a:t>Peraturan</a:t>
            </a:r>
            <a:r>
              <a:rPr lang="en-ID" sz="1800" dirty="0"/>
              <a:t>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terupdate</a:t>
            </a:r>
            <a:endParaRPr lang="en-ID" sz="1800" dirty="0"/>
          </a:p>
          <a:p>
            <a:pPr lvl="1" fontAlgn="t"/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ada</a:t>
            </a:r>
            <a:r>
              <a:rPr lang="en-ID" sz="1800" dirty="0"/>
              <a:t> review </a:t>
            </a:r>
            <a:r>
              <a:rPr lang="en-ID" sz="1800" dirty="0" err="1"/>
              <a:t>dampak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r>
              <a:rPr lang="en-ID" sz="1800" dirty="0"/>
              <a:t> </a:t>
            </a:r>
            <a:r>
              <a:rPr lang="en-ID" sz="1800" dirty="0" err="1"/>
              <a:t>peraturan</a:t>
            </a:r>
            <a:r>
              <a:rPr lang="en-ID" sz="1800" dirty="0"/>
              <a:t> </a:t>
            </a:r>
            <a:r>
              <a:rPr lang="en-ID" sz="1800" dirty="0" err="1"/>
              <a:t>terhadap</a:t>
            </a:r>
            <a:r>
              <a:rPr lang="en-ID" sz="1800" dirty="0"/>
              <a:t> </a:t>
            </a:r>
            <a:r>
              <a:rPr lang="en-ID" sz="1800" dirty="0" err="1"/>
              <a:t>perusahaan</a:t>
            </a:r>
            <a:r>
              <a:rPr lang="en-ID" sz="1800" dirty="0"/>
              <a:t>, risk &amp; opportunity </a:t>
            </a:r>
            <a:r>
              <a:rPr lang="en-ID" sz="1800" dirty="0" err="1"/>
              <a:t>sebagai</a:t>
            </a:r>
            <a:r>
              <a:rPr lang="en-ID" sz="1800" dirty="0"/>
              <a:t> </a:t>
            </a:r>
            <a:r>
              <a:rPr lang="en-ID" sz="1800" dirty="0" err="1"/>
              <a:t>akibat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r>
              <a:rPr lang="en-ID" sz="1800" dirty="0"/>
              <a:t> </a:t>
            </a:r>
            <a:r>
              <a:rPr lang="en-ID" sz="1800" dirty="0" err="1"/>
              <a:t>tersebut</a:t>
            </a:r>
            <a:r>
              <a:rPr lang="en-ID" sz="1800" dirty="0"/>
              <a:t> </a:t>
            </a:r>
          </a:p>
          <a:p>
            <a:pPr lvl="1" fontAlgn="t"/>
            <a:r>
              <a:rPr lang="en-ID" sz="1800" dirty="0" err="1"/>
              <a:t>Sistem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dirubah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ada</a:t>
            </a:r>
            <a:r>
              <a:rPr lang="en-ID" sz="1800" dirty="0"/>
              <a:t> program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mengatasi</a:t>
            </a:r>
            <a:r>
              <a:rPr lang="en-ID" sz="1800" dirty="0"/>
              <a:t> </a:t>
            </a:r>
            <a:r>
              <a:rPr lang="en-ID" sz="1800" dirty="0" err="1"/>
              <a:t>dampak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endParaRPr lang="en-ID" sz="18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E36CC-2E5D-7941-BB16-9616540C2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35E5C-1969-6446-A55B-90A1148D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E5F3F-3736-465C-B086-7BA4A18BF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3" r="15440"/>
          <a:stretch/>
        </p:blipFill>
        <p:spPr>
          <a:xfrm>
            <a:off x="4724401" y="0"/>
            <a:ext cx="44196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rgbClr val="665E09"/>
          </a:solidFill>
          <a:ln>
            <a:solidFill>
              <a:srgbClr val="6962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6304" y="1790206"/>
            <a:ext cx="441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/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Antara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lain :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definisi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check list audit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melakukan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internal audit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 report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kinerja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pengelolaan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9536" y="27432"/>
            <a:ext cx="3918060" cy="132343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SASARAN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41136" y="1086791"/>
            <a:ext cx="2613729" cy="76944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PELATIHAN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C26FF-9D7C-44DC-9933-E5C44D88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0CA8D1-3C85-484F-A3AB-A37477C99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58D6-C0B1-8D42-B4E0-E7AF862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9B11-5E9F-014F-8E6A-FEC05A7FE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Identifikasi</a:t>
            </a:r>
            <a:r>
              <a:rPr lang="en-US" dirty="0"/>
              <a:t> Proses-Objectives-Risk &amp; Opportunity </a:t>
            </a:r>
            <a:r>
              <a:rPr lang="en-US" dirty="0" err="1"/>
              <a:t>untuk</a:t>
            </a:r>
            <a:r>
              <a:rPr lang="en-US" dirty="0"/>
              <a:t> proses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HIRADC/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Bahaya-Risiko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pengendaliannya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Partisipatif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internal-</a:t>
            </a:r>
            <a:r>
              <a:rPr lang="en-US" dirty="0" err="1"/>
              <a:t>eksternal</a:t>
            </a:r>
            <a:r>
              <a:rPr lang="en-US" dirty="0"/>
              <a:t>, </a:t>
            </a:r>
            <a:r>
              <a:rPr lang="en-US" dirty="0" err="1"/>
              <a:t>tuntutan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terkait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Perubahan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CCD7A-8ED9-0148-8D4C-9B8904401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2B68F-EF24-0840-9322-77913259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5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901714" cy="6858000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07904" y="2316898"/>
            <a:ext cx="5101049" cy="1186971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8123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Persyaratan</a:t>
            </a:r>
            <a:endParaRPr lang="id-ID" sz="7385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774374" y="3297115"/>
            <a:ext cx="4959552" cy="118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pPr algn="r" defTabSz="8440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723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ISO 45001:2018</a:t>
            </a:r>
            <a:endParaRPr lang="id-ID" sz="5723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53642" y="1846279"/>
            <a:ext cx="1862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Ringkasan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707904" y="4783081"/>
            <a:ext cx="495955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316819" y="0"/>
            <a:ext cx="2316122" cy="68532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A4520-54B5-4FBB-A8E1-1A5B63B4B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6FF1-A7A3-4EA0-A95F-726CA976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1510" y="57406"/>
            <a:ext cx="2863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070846" y="1358153"/>
            <a:ext cx="4988860" cy="4773825"/>
          </a:xfrm>
          <a:prstGeom prst="roundRect">
            <a:avLst>
              <a:gd name="adj" fmla="val 8808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17157" y="1984156"/>
            <a:ext cx="3488923" cy="3650162"/>
            <a:chOff x="3146611" y="2326341"/>
            <a:chExt cx="2803712" cy="2933284"/>
          </a:xfrm>
          <a:noFill/>
        </p:grpSpPr>
        <p:sp>
          <p:nvSpPr>
            <p:cNvPr id="18" name="Oval 17"/>
            <p:cNvSpPr/>
            <p:nvPr/>
          </p:nvSpPr>
          <p:spPr>
            <a:xfrm>
              <a:off x="3866027" y="3119717"/>
              <a:ext cx="1385048" cy="138504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94627" y="2326341"/>
              <a:ext cx="927848" cy="927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094627" y="4331777"/>
              <a:ext cx="927848" cy="927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22475" y="3348317"/>
              <a:ext cx="927848" cy="927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146611" y="3348317"/>
              <a:ext cx="927848" cy="927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414097" y="1584046"/>
            <a:ext cx="32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2139" y="3633146"/>
            <a:ext cx="32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0957" y="3633146"/>
            <a:ext cx="32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4097" y="5606562"/>
            <a:ext cx="32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9" name="Arc 8"/>
          <p:cNvSpPr/>
          <p:nvPr/>
        </p:nvSpPr>
        <p:spPr>
          <a:xfrm rot="16200000">
            <a:off x="2558304" y="1711135"/>
            <a:ext cx="4038752" cy="4076548"/>
          </a:xfrm>
          <a:prstGeom prst="arc">
            <a:avLst>
              <a:gd name="adj1" fmla="val 16543597"/>
              <a:gd name="adj2" fmla="val 2125611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>
            <a:off x="2577202" y="1730033"/>
            <a:ext cx="4038752" cy="4076548"/>
          </a:xfrm>
          <a:prstGeom prst="arc">
            <a:avLst>
              <a:gd name="adj1" fmla="val 16543597"/>
              <a:gd name="adj2" fmla="val 21301944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5400000">
            <a:off x="2577202" y="1794927"/>
            <a:ext cx="4038752" cy="4076548"/>
          </a:xfrm>
          <a:prstGeom prst="arc">
            <a:avLst>
              <a:gd name="adj1" fmla="val 16543597"/>
              <a:gd name="adj2" fmla="val 21347873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>
            <a:off x="2550509" y="1769285"/>
            <a:ext cx="4038752" cy="4076548"/>
          </a:xfrm>
          <a:prstGeom prst="arc">
            <a:avLst>
              <a:gd name="adj1" fmla="val 16543597"/>
              <a:gd name="adj2" fmla="val 21187616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009417" y="2268624"/>
            <a:ext cx="114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Planning</a:t>
            </a:r>
          </a:p>
          <a:p>
            <a:pPr algn="ctr"/>
            <a:r>
              <a:rPr lang="en-US" sz="1600" dirty="0"/>
              <a:t>(6)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90557" y="3443706"/>
            <a:ext cx="1154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Support (7) and Operation (8)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07215" y="3423233"/>
            <a:ext cx="1154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Leadership and worker participation (5)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07144" y="4724618"/>
            <a:ext cx="1154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Performance Evaluation (8)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79297" y="3571591"/>
            <a:ext cx="12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Improvement (10)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14290" y="1370876"/>
            <a:ext cx="469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Scope of the OH&amp;S management system (4.3/4.4)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3382" y="796276"/>
            <a:ext cx="174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and External Issues (4.1)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49026" y="473110"/>
            <a:ext cx="1747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Needs and expectation of workers and other interested parties (4.2)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43311" y="6237475"/>
            <a:ext cx="257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Intended Outcomes of the OH&amp;S management system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641135" y="1370876"/>
            <a:ext cx="719822" cy="3984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873730" y="1463242"/>
            <a:ext cx="561277" cy="2667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9" idx="3"/>
          </p:cNvCxnSpPr>
          <p:nvPr/>
        </p:nvCxnSpPr>
        <p:spPr>
          <a:xfrm rot="5400000">
            <a:off x="5755792" y="5969514"/>
            <a:ext cx="595128" cy="4640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44"/>
          <p:cNvCxnSpPr>
            <a:endCxn id="39" idx="1"/>
          </p:cNvCxnSpPr>
          <p:nvPr/>
        </p:nvCxnSpPr>
        <p:spPr>
          <a:xfrm rot="16200000" flipH="1">
            <a:off x="2646154" y="5901928"/>
            <a:ext cx="730300" cy="4640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20542-0543-4CFD-839C-4F749B38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22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12997B-607A-4065-9203-581A8DC9F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0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07951" y="642181"/>
          <a:ext cx="4494213" cy="6096002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Context of The Organization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organization and its context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needs and expectations of workers and other interested parties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4.3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Determining the scope of the OH&amp;S management system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4.4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OH&amp;S management system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worker participation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commitment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OH&amp;S policy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5.3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Organizational roles, responsibilities and authorities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5.4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Consultation and participation of workers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Actions to address risks and opportunities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Hazard identification and assessment of risks and opportunities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6.1.3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Determination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of legal requirements and other requirements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6.1.4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 and planning to achieve them 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OH&amp;S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actions to achieve OH&amp;S objectives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Support 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7.1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Resources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7.2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Competence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7.3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Awareness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716463" y="693407"/>
          <a:ext cx="4319586" cy="6026144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Communication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External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Documented information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Creating and updating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Control of documented information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Operational planning and control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8.1.1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8.1.2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Eliminating hazards and reducing OH&amp;S risks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8.1.3 Management of change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8.1.4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Procurement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Emergency preparedness and response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Performance Evaluation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2189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Monitoring, measurement, analysis and performance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 of compliance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 programme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9.3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Management review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Improvement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Incident, nonconformity and corrective action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Continual improvement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4572000" y="701675"/>
            <a:ext cx="15875" cy="586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140358" y="27659"/>
            <a:ext cx="2863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179109" y="631598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AFFD-CD2D-49DF-9D39-229FD8BE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5C0185-B7ED-4539-AE6F-0873446D3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482317" y="1468548"/>
            <a:ext cx="1852246" cy="2883536"/>
          </a:xfrm>
          <a:prstGeom prst="rect">
            <a:avLst/>
          </a:prstGeom>
          <a:solidFill>
            <a:srgbClr val="009900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5">
              <a:latin typeface="Arial Narrow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48117" y="1543238"/>
            <a:ext cx="1688123" cy="4721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Context of The Organization (4)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52658" y="2082490"/>
            <a:ext cx="1688123" cy="1003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Legal &amp; Others requirement (6.1.3) &amp;</a:t>
            </a:r>
          </a:p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Evaluation of compliance (9.1.2)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657783" y="3317108"/>
            <a:ext cx="1688123" cy="6752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Planning Action (6.1.4 &amp; 6.2.1)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633962" y="3313758"/>
            <a:ext cx="1688123" cy="67524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Operational planning and control (8)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37856" y="3216555"/>
            <a:ext cx="1688123" cy="1074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Hazards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Ident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 And Assessment of Risks &amp; Opp.(6.1.2)</a:t>
            </a:r>
          </a:p>
        </p:txBody>
      </p:sp>
      <p:cxnSp>
        <p:nvCxnSpPr>
          <p:cNvPr id="79" name="Shape 78"/>
          <p:cNvCxnSpPr>
            <a:stCxn id="56" idx="3"/>
            <a:endCxn id="67" idx="1"/>
          </p:cNvCxnSpPr>
          <p:nvPr/>
        </p:nvCxnSpPr>
        <p:spPr>
          <a:xfrm flipV="1">
            <a:off x="2334563" y="2017189"/>
            <a:ext cx="323220" cy="8931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56" idx="3"/>
            <a:endCxn id="63" idx="1"/>
          </p:cNvCxnSpPr>
          <p:nvPr/>
        </p:nvCxnSpPr>
        <p:spPr>
          <a:xfrm>
            <a:off x="2334563" y="2910316"/>
            <a:ext cx="323220" cy="74441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918291" y="3958149"/>
            <a:ext cx="1688123" cy="6808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Contractors &amp; Outsourcing (8.1.4.2-3)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657789" y="4868097"/>
            <a:ext cx="3717893" cy="3417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Performance evaluation (9) 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911639" y="5599475"/>
            <a:ext cx="1688123" cy="29718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Emergency Situation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651136" y="6047607"/>
            <a:ext cx="1689751" cy="3888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Corrective action (10.2)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4551971" y="6047607"/>
            <a:ext cx="1975477" cy="40444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Continual improvement (10.3) 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651136" y="5496574"/>
            <a:ext cx="1688123" cy="41217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Incident / Nonconformity</a:t>
            </a:r>
          </a:p>
        </p:txBody>
      </p:sp>
      <p:cxnSp>
        <p:nvCxnSpPr>
          <p:cNvPr id="126" name="Straight Arrow Connector 125"/>
          <p:cNvCxnSpPr>
            <a:stCxn id="63" idx="2"/>
          </p:cNvCxnSpPr>
          <p:nvPr/>
        </p:nvCxnSpPr>
        <p:spPr>
          <a:xfrm>
            <a:off x="3501845" y="3992357"/>
            <a:ext cx="0" cy="87574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8" idx="2"/>
            <a:endCxn id="115" idx="0"/>
          </p:cNvCxnSpPr>
          <p:nvPr/>
        </p:nvCxnSpPr>
        <p:spPr>
          <a:xfrm>
            <a:off x="3495198" y="5908751"/>
            <a:ext cx="814" cy="1388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6938451" y="6142548"/>
            <a:ext cx="1649538" cy="3052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Response (8.2)</a:t>
            </a:r>
          </a:p>
        </p:txBody>
      </p:sp>
      <p:cxnSp>
        <p:nvCxnSpPr>
          <p:cNvPr id="135" name="Straight Arrow Connector 134"/>
          <p:cNvCxnSpPr>
            <a:stCxn id="67" idx="2"/>
            <a:endCxn id="98" idx="0"/>
          </p:cNvCxnSpPr>
          <p:nvPr/>
        </p:nvCxnSpPr>
        <p:spPr>
          <a:xfrm>
            <a:off x="3501845" y="2228204"/>
            <a:ext cx="0" cy="3528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657783" y="1806173"/>
            <a:ext cx="1688123" cy="4220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Risk &amp; Opportunities (6.1.1)</a:t>
            </a:r>
          </a:p>
        </p:txBody>
      </p:sp>
      <p:cxnSp>
        <p:nvCxnSpPr>
          <p:cNvPr id="97" name="Straight Arrow Connector 96"/>
          <p:cNvCxnSpPr>
            <a:stCxn id="63" idx="3"/>
            <a:endCxn id="70" idx="1"/>
          </p:cNvCxnSpPr>
          <p:nvPr/>
        </p:nvCxnSpPr>
        <p:spPr>
          <a:xfrm flipV="1">
            <a:off x="4345906" y="3651383"/>
            <a:ext cx="288055" cy="33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4687559" y="5584919"/>
            <a:ext cx="1688123" cy="297178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Achieve</a:t>
            </a:r>
          </a:p>
        </p:txBody>
      </p:sp>
      <p:cxnSp>
        <p:nvCxnSpPr>
          <p:cNvPr id="145" name="Elbow Connector 46"/>
          <p:cNvCxnSpPr>
            <a:stCxn id="100" idx="2"/>
            <a:endCxn id="144" idx="0"/>
          </p:cNvCxnSpPr>
          <p:nvPr/>
        </p:nvCxnSpPr>
        <p:spPr>
          <a:xfrm rot="16200000" flipH="1">
            <a:off x="4836664" y="4889962"/>
            <a:ext cx="375028" cy="1014885"/>
          </a:xfrm>
          <a:prstGeom prst="bentConnector3">
            <a:avLst>
              <a:gd name="adj1" fmla="val 3924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4" idx="2"/>
            <a:endCxn id="116" idx="0"/>
          </p:cNvCxnSpPr>
          <p:nvPr/>
        </p:nvCxnSpPr>
        <p:spPr>
          <a:xfrm>
            <a:off x="5531621" y="5882097"/>
            <a:ext cx="8089" cy="16551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57" idx="2"/>
            <a:endCxn id="102" idx="0"/>
          </p:cNvCxnSpPr>
          <p:nvPr/>
        </p:nvCxnSpPr>
        <p:spPr>
          <a:xfrm>
            <a:off x="7753561" y="5420905"/>
            <a:ext cx="2140" cy="1785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6909499" y="4998874"/>
            <a:ext cx="1688123" cy="4220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Emergency Preparedness (8.2)</a:t>
            </a:r>
          </a:p>
        </p:txBody>
      </p:sp>
      <p:cxnSp>
        <p:nvCxnSpPr>
          <p:cNvPr id="163" name="Straight Arrow Connector 162"/>
          <p:cNvCxnSpPr>
            <a:stCxn id="102" idx="2"/>
            <a:endCxn id="131" idx="0"/>
          </p:cNvCxnSpPr>
          <p:nvPr/>
        </p:nvCxnSpPr>
        <p:spPr>
          <a:xfrm>
            <a:off x="7755701" y="5896655"/>
            <a:ext cx="7519" cy="24589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6918291" y="3019900"/>
            <a:ext cx="1688123" cy="4220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Criteria for Processes (8.1.1)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918291" y="3536118"/>
            <a:ext cx="1688123" cy="3239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Procurement (8.1.4)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47148" y="4830894"/>
            <a:ext cx="1701521" cy="6032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b="1" dirty="0">
                <a:solidFill>
                  <a:schemeClr val="tx1"/>
                </a:solidFill>
                <a:latin typeface="Arial Narrow" pitchFamily="34" charset="0"/>
              </a:rPr>
              <a:t>Hierarchy of Controls (8.1)</a:t>
            </a:r>
          </a:p>
        </p:txBody>
      </p:sp>
      <p:cxnSp>
        <p:nvCxnSpPr>
          <p:cNvPr id="69" name="Elbow Connector 68"/>
          <p:cNvCxnSpPr>
            <a:stCxn id="63" idx="2"/>
          </p:cNvCxnSpPr>
          <p:nvPr/>
        </p:nvCxnSpPr>
        <p:spPr>
          <a:xfrm rot="5400000">
            <a:off x="1980609" y="3309657"/>
            <a:ext cx="838536" cy="2203936"/>
          </a:xfrm>
          <a:prstGeom prst="bentConnector3">
            <a:avLst>
              <a:gd name="adj1" fmla="val 6764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52400" y="365436"/>
            <a:ext cx="8723573" cy="6187763"/>
          </a:xfrm>
          <a:prstGeom prst="rect">
            <a:avLst/>
          </a:prstGeom>
          <a:noFill/>
          <a:ln w="19050">
            <a:solidFill>
              <a:srgbClr val="00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5">
              <a:latin typeface="Arial Narrow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933359" y="739934"/>
            <a:ext cx="1688123" cy="4220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Documented Information (7.5)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933359" y="1593526"/>
            <a:ext cx="1688123" cy="2838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Awareness (7.3)  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933359" y="1256152"/>
            <a:ext cx="1688123" cy="2582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Communication (7.4) 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933359" y="1967546"/>
            <a:ext cx="1688123" cy="2590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Competence (7.2)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816750" y="635428"/>
            <a:ext cx="1890412" cy="204567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5">
              <a:latin typeface="Arial Narrow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657783" y="2581077"/>
            <a:ext cx="1688123" cy="4471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OH&amp;S Objectives (6.2)</a:t>
            </a:r>
          </a:p>
        </p:txBody>
      </p:sp>
      <p:cxnSp>
        <p:nvCxnSpPr>
          <p:cNvPr id="109" name="Straight Arrow Connector 108"/>
          <p:cNvCxnSpPr>
            <a:stCxn id="98" idx="2"/>
            <a:endCxn id="63" idx="0"/>
          </p:cNvCxnSpPr>
          <p:nvPr/>
        </p:nvCxnSpPr>
        <p:spPr>
          <a:xfrm>
            <a:off x="3501845" y="3028205"/>
            <a:ext cx="0" cy="28890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4633962" y="2844001"/>
            <a:ext cx="1688123" cy="399154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Support (7)</a:t>
            </a:r>
          </a:p>
        </p:txBody>
      </p:sp>
      <p:cxnSp>
        <p:nvCxnSpPr>
          <p:cNvPr id="122" name="Shape 78"/>
          <p:cNvCxnSpPr>
            <a:stCxn id="63" idx="3"/>
            <a:endCxn id="121" idx="1"/>
          </p:cNvCxnSpPr>
          <p:nvPr/>
        </p:nvCxnSpPr>
        <p:spPr>
          <a:xfrm flipV="1">
            <a:off x="4345906" y="3043578"/>
            <a:ext cx="288055" cy="6111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hape 78"/>
          <p:cNvCxnSpPr>
            <a:stCxn id="121" idx="0"/>
            <a:endCxn id="72" idx="1"/>
          </p:cNvCxnSpPr>
          <p:nvPr/>
        </p:nvCxnSpPr>
        <p:spPr>
          <a:xfrm rot="5400000" flipH="1" flipV="1">
            <a:off x="5554521" y="1581772"/>
            <a:ext cx="1185733" cy="1338726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816751" y="2927001"/>
            <a:ext cx="1890411" cy="184233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5">
              <a:latin typeface="Arial Narrow" pitchFamily="34" charset="0"/>
            </a:endParaRPr>
          </a:p>
        </p:txBody>
      </p:sp>
      <p:cxnSp>
        <p:nvCxnSpPr>
          <p:cNvPr id="143" name="Elbow Connector 142"/>
          <p:cNvCxnSpPr>
            <a:stCxn id="56" idx="3"/>
            <a:endCxn id="98" idx="1"/>
          </p:cNvCxnSpPr>
          <p:nvPr/>
        </p:nvCxnSpPr>
        <p:spPr>
          <a:xfrm flipV="1">
            <a:off x="2334563" y="2804641"/>
            <a:ext cx="323220" cy="1056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70" idx="3"/>
          </p:cNvCxnSpPr>
          <p:nvPr/>
        </p:nvCxnSpPr>
        <p:spPr>
          <a:xfrm>
            <a:off x="6322085" y="3651382"/>
            <a:ext cx="49466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38293" y="279981"/>
            <a:ext cx="1194581" cy="5398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OH&amp;S policy (5.2)</a:t>
            </a:r>
          </a:p>
        </p:txBody>
      </p:sp>
      <p:cxnSp>
        <p:nvCxnSpPr>
          <p:cNvPr id="167" name="Straight Arrow Connector 166"/>
          <p:cNvCxnSpPr/>
          <p:nvPr/>
        </p:nvCxnSpPr>
        <p:spPr>
          <a:xfrm flipH="1">
            <a:off x="7749445" y="2683363"/>
            <a:ext cx="6256" cy="19439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33" idx="2"/>
            <a:endCxn id="157" idx="0"/>
          </p:cNvCxnSpPr>
          <p:nvPr/>
        </p:nvCxnSpPr>
        <p:spPr>
          <a:xfrm flipH="1">
            <a:off x="7753561" y="4769340"/>
            <a:ext cx="8396" cy="2295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70" idx="2"/>
            <a:endCxn id="191" idx="2"/>
          </p:cNvCxnSpPr>
          <p:nvPr/>
        </p:nvCxnSpPr>
        <p:spPr>
          <a:xfrm rot="5400000">
            <a:off x="4321265" y="3264755"/>
            <a:ext cx="432506" cy="1881009"/>
          </a:xfrm>
          <a:prstGeom prst="bentConnector3">
            <a:avLst>
              <a:gd name="adj1" fmla="val 10377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Arc 190"/>
          <p:cNvSpPr/>
          <p:nvPr/>
        </p:nvSpPr>
        <p:spPr>
          <a:xfrm rot="16200000">
            <a:off x="3380301" y="4337650"/>
            <a:ext cx="243085" cy="191237"/>
          </a:xfrm>
          <a:prstGeom prst="arc">
            <a:avLst>
              <a:gd name="adj1" fmla="val 16200000"/>
              <a:gd name="adj2" fmla="val 49774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200" name="Elbow Connector 199"/>
          <p:cNvCxnSpPr>
            <a:stCxn id="191" idx="0"/>
          </p:cNvCxnSpPr>
          <p:nvPr/>
        </p:nvCxnSpPr>
        <p:spPr>
          <a:xfrm rot="5400000">
            <a:off x="2153256" y="3577922"/>
            <a:ext cx="397624" cy="2108317"/>
          </a:xfrm>
          <a:prstGeom prst="bentConnector3">
            <a:avLst>
              <a:gd name="adj1" fmla="val -2538"/>
            </a:avLst>
          </a:prstGeom>
          <a:ln w="254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46"/>
          <p:cNvCxnSpPr>
            <a:stCxn id="100" idx="2"/>
            <a:endCxn id="118" idx="0"/>
          </p:cNvCxnSpPr>
          <p:nvPr/>
        </p:nvCxnSpPr>
        <p:spPr>
          <a:xfrm rot="5400000">
            <a:off x="3862625" y="4842463"/>
            <a:ext cx="286684" cy="102153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stCxn id="70" idx="2"/>
          </p:cNvCxnSpPr>
          <p:nvPr/>
        </p:nvCxnSpPr>
        <p:spPr>
          <a:xfrm>
            <a:off x="5478023" y="3989007"/>
            <a:ext cx="0" cy="8790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662830" y="307029"/>
            <a:ext cx="1645146" cy="7206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Organizational roles, responsibilities and authorities (5.3)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933359" y="2324730"/>
            <a:ext cx="1688123" cy="2590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Narrow" pitchFamily="34" charset="0"/>
              </a:rPr>
              <a:t>Resources (7.1)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406225" y="307029"/>
            <a:ext cx="1644955" cy="8138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Participation &amp; Consultation of Workers(5.3) </a:t>
            </a:r>
          </a:p>
        </p:txBody>
      </p:sp>
      <p:cxnSp>
        <p:nvCxnSpPr>
          <p:cNvPr id="73" name="Elbow Connector 72"/>
          <p:cNvCxnSpPr>
            <a:stCxn id="61" idx="2"/>
            <a:endCxn id="71" idx="1"/>
          </p:cNvCxnSpPr>
          <p:nvPr/>
        </p:nvCxnSpPr>
        <p:spPr>
          <a:xfrm rot="5400000" flipH="1">
            <a:off x="77663" y="4213881"/>
            <a:ext cx="1680439" cy="760053"/>
          </a:xfrm>
          <a:prstGeom prst="bentConnector4">
            <a:avLst>
              <a:gd name="adj1" fmla="val -13604"/>
              <a:gd name="adj2" fmla="val 142011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5167789" y="306084"/>
            <a:ext cx="1177679" cy="4220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MoC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(8.1.3)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371000" y="104664"/>
            <a:ext cx="2634929" cy="284871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92" b="1" dirty="0">
                <a:solidFill>
                  <a:schemeClr val="tx1"/>
                </a:solidFill>
                <a:latin typeface="Arial Narrow" pitchFamily="34" charset="0"/>
              </a:rPr>
              <a:t>LEADERSHIP &amp; COMMITMENT (5.1)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6E2F3-AE56-495F-9175-E518D241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15FDF8-7B68-40F4-A5C1-27D6F1CE0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7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046062" y="2354126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Rectangle 6"/>
          <p:cNvSpPr/>
          <p:nvPr/>
        </p:nvSpPr>
        <p:spPr>
          <a:xfrm rot="5400000">
            <a:off x="3772307" y="3503023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57302" y="406798"/>
            <a:ext cx="3429497" cy="1252890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4616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4616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512364" y="4642089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" name="Rectangle 1"/>
          <p:cNvSpPr/>
          <p:nvPr/>
        </p:nvSpPr>
        <p:spPr>
          <a:xfrm>
            <a:off x="2093243" y="4067792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Rectangle 2"/>
          <p:cNvSpPr/>
          <p:nvPr/>
        </p:nvSpPr>
        <p:spPr>
          <a:xfrm>
            <a:off x="53169" y="5197916"/>
            <a:ext cx="2469548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Rectangle 1"/>
          <p:cNvSpPr/>
          <p:nvPr/>
        </p:nvSpPr>
        <p:spPr>
          <a:xfrm>
            <a:off x="4349164" y="2925611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Rectangle 1"/>
          <p:cNvSpPr/>
          <p:nvPr/>
        </p:nvSpPr>
        <p:spPr>
          <a:xfrm>
            <a:off x="6615842" y="1787554"/>
            <a:ext cx="2521986" cy="423567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TextBox 3"/>
          <p:cNvSpPr txBox="1"/>
          <p:nvPr/>
        </p:nvSpPr>
        <p:spPr>
          <a:xfrm>
            <a:off x="2896551" y="4733465"/>
            <a:ext cx="1999265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PERENCANAAN</a:t>
            </a:r>
          </a:p>
          <a:p>
            <a:r>
              <a:rPr lang="en-US" sz="2215" b="1" dirty="0"/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61906" y="4552562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Rectangle 9"/>
          <p:cNvSpPr/>
          <p:nvPr/>
        </p:nvSpPr>
        <p:spPr>
          <a:xfrm>
            <a:off x="4805856" y="3380275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8" name="Rectangle 9"/>
          <p:cNvSpPr/>
          <p:nvPr/>
        </p:nvSpPr>
        <p:spPr>
          <a:xfrm>
            <a:off x="7084422" y="2232560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9" name="TextBox 18"/>
          <p:cNvSpPr txBox="1"/>
          <p:nvPr/>
        </p:nvSpPr>
        <p:spPr>
          <a:xfrm>
            <a:off x="5051328" y="3553544"/>
            <a:ext cx="193924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PELAKSANAAN</a:t>
            </a:r>
          </a:p>
          <a:p>
            <a:r>
              <a:rPr lang="en-US" sz="2215" b="1" dirty="0"/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7226" y="2390635"/>
            <a:ext cx="158799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FOLLOW UP</a:t>
            </a:r>
          </a:p>
          <a:p>
            <a:r>
              <a:rPr lang="en-US" sz="2215" b="1" dirty="0"/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732" y="4595796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9421" y="3471431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1588" y="2369842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6179" y="1111967"/>
            <a:ext cx="3999946" cy="1342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123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AUDIT</a:t>
            </a:r>
            <a:endParaRPr lang="en-US" sz="8123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51" y="3703728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85" y="2597869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94" y="1503121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99DB60-60FC-4114-A330-90FBE0C3C5C2}"/>
              </a:ext>
            </a:extLst>
          </p:cNvPr>
          <p:cNvSpPr/>
          <p:nvPr/>
        </p:nvSpPr>
        <p:spPr>
          <a:xfrm>
            <a:off x="0" y="6096000"/>
            <a:ext cx="9144000" cy="700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AE6D0-55BA-4669-A133-3A68A2B6D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</a:p>
        </p:txBody>
      </p:sp>
    </p:spTree>
    <p:extLst>
      <p:ext uri="{BB962C8B-B14F-4D97-AF65-F5344CB8AC3E}">
        <p14:creationId xmlns:p14="http://schemas.microsoft.com/office/powerpoint/2010/main" val="30067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5167"/>
            <a:ext cx="9144000" cy="1318833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35316" y="1743075"/>
            <a:ext cx="6008684" cy="4622991"/>
          </a:xfrm>
          <a:noFill/>
        </p:spPr>
        <p:txBody>
          <a:bodyPr>
            <a:normAutofit fontScale="70000" lnSpcReduction="20000"/>
          </a:bodyPr>
          <a:lstStyle/>
          <a:p>
            <a:pPr>
              <a:spcAft>
                <a:spcPts val="554"/>
              </a:spcAft>
              <a:buClr>
                <a:schemeClr val="tx1"/>
              </a:buClr>
              <a:buNone/>
            </a:pPr>
            <a:r>
              <a:rPr lang="en-US" sz="2585" dirty="0" err="1"/>
              <a:t>Meliputi</a:t>
            </a:r>
            <a:r>
              <a:rPr lang="en-US" sz="2585" dirty="0"/>
              <a:t> </a:t>
            </a:r>
            <a:r>
              <a:rPr lang="en-US" sz="2585" dirty="0" err="1"/>
              <a:t>a.l</a:t>
            </a:r>
            <a:r>
              <a:rPr lang="en-US" sz="2585" dirty="0"/>
              <a:t>: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>
                <a:solidFill>
                  <a:srgbClr val="FF0000"/>
                </a:solidFill>
              </a:rPr>
              <a:t>Memahami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Konteks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Organisasi</a:t>
            </a:r>
            <a:r>
              <a:rPr lang="en-US" sz="24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>
                <a:solidFill>
                  <a:srgbClr val="FF0000"/>
                </a:solidFill>
              </a:rPr>
              <a:t>Memahami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Risiko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dan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Peluang</a:t>
            </a:r>
            <a:r>
              <a:rPr lang="en-US" sz="24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Memahami</a:t>
            </a:r>
            <a:r>
              <a:rPr lang="en-US" sz="2400" dirty="0"/>
              <a:t> </a:t>
            </a: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Hukum</a:t>
            </a:r>
            <a:r>
              <a:rPr lang="en-US" sz="2400" dirty="0"/>
              <a:t> &amp; </a:t>
            </a:r>
            <a:r>
              <a:rPr lang="en-US" sz="2400" dirty="0" err="1"/>
              <a:t>Persyaratan</a:t>
            </a:r>
            <a:r>
              <a:rPr lang="en-US" sz="2400" dirty="0"/>
              <a:t> Lain.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Membuat</a:t>
            </a:r>
            <a:r>
              <a:rPr lang="en-US" sz="2400" dirty="0"/>
              <a:t> Program Audit, </a:t>
            </a:r>
            <a:r>
              <a:rPr lang="en-US" sz="2400" u="sng" dirty="0" err="1">
                <a:solidFill>
                  <a:srgbClr val="FF0000"/>
                </a:solidFill>
              </a:rPr>
              <a:t>berdasarkan</a:t>
            </a:r>
            <a:r>
              <a:rPr lang="en-US" sz="2400" u="sng" dirty="0">
                <a:solidFill>
                  <a:srgbClr val="FF0000"/>
                </a:solidFill>
              </a:rPr>
              <a:t> proses </a:t>
            </a:r>
            <a:r>
              <a:rPr lang="en-US" sz="2400" dirty="0">
                <a:solidFill>
                  <a:srgbClr val="FF0000"/>
                </a:solidFill>
              </a:rPr>
              <a:t>*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</a:t>
            </a:r>
            <a:r>
              <a:rPr lang="en-US" sz="2400" dirty="0" err="1"/>
              <a:t>kepentingan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perubahan</a:t>
            </a:r>
            <a:r>
              <a:rPr lang="en-US" sz="2400" u="sng" dirty="0">
                <a:solidFill>
                  <a:srgbClr val="FF0000"/>
                </a:solidFill>
              </a:rPr>
              <a:t> yang </a:t>
            </a:r>
            <a:r>
              <a:rPr lang="en-US" sz="2400" u="sng" dirty="0" err="1">
                <a:solidFill>
                  <a:srgbClr val="FF0000"/>
                </a:solidFill>
              </a:rPr>
              <a:t>mempengaruhi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organisasi</a:t>
            </a:r>
            <a:r>
              <a:rPr lang="en-US" sz="2400" u="sng" dirty="0">
                <a:solidFill>
                  <a:srgbClr val="FF0000"/>
                </a:solidFill>
              </a:rPr>
              <a:t> (change management)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Pemilihan</a:t>
            </a:r>
            <a:r>
              <a:rPr lang="en-US" sz="2400" dirty="0"/>
              <a:t> Tim Audit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Konfirmasi</a:t>
            </a:r>
            <a:r>
              <a:rPr lang="en-US" sz="2400" dirty="0"/>
              <a:t> schedule audit  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Pra</a:t>
            </a:r>
            <a:r>
              <a:rPr lang="en-US" sz="2400" dirty="0"/>
              <a:t> Audit 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dirty="0" err="1"/>
              <a:t>Pengarahan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Tim Audit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dirty="0" err="1"/>
              <a:t>Pembuatan</a:t>
            </a:r>
            <a:r>
              <a:rPr lang="en-US" dirty="0"/>
              <a:t> Checklist Audit</a:t>
            </a:r>
            <a:r>
              <a:rPr lang="en-US" u="sng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berdasarkan</a:t>
            </a:r>
            <a:r>
              <a:rPr lang="en-US" u="sng" dirty="0">
                <a:solidFill>
                  <a:srgbClr val="FF0000"/>
                </a:solidFill>
              </a:rPr>
              <a:t> proses </a:t>
            </a:r>
            <a:r>
              <a:rPr lang="en-US" u="sng" dirty="0" err="1">
                <a:solidFill>
                  <a:srgbClr val="FF0000"/>
                </a:solidFill>
              </a:rPr>
              <a:t>dengan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mempertimbangkan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risiko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peluang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pada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tiap</a:t>
            </a:r>
            <a:r>
              <a:rPr lang="en-US" u="sng" dirty="0">
                <a:solidFill>
                  <a:srgbClr val="FF0000"/>
                </a:solidFill>
              </a:rPr>
              <a:t> proses *</a:t>
            </a:r>
          </a:p>
        </p:txBody>
      </p:sp>
      <p:pic>
        <p:nvPicPr>
          <p:cNvPr id="6144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691" y="6146991"/>
            <a:ext cx="1267964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35" y="2220783"/>
            <a:ext cx="3486482" cy="360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2DBE5-8DB2-486E-97F2-93C33A75A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26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2EB0C-0B53-4EF1-A5F8-779A86CEE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96011"/>
      </p:ext>
    </p:extLst>
  </p:cSld>
  <p:clrMapOvr>
    <a:masterClrMapping/>
  </p:clrMapOvr>
  <p:transition>
    <p:random/>
    <p:sndAc>
      <p:stSnd>
        <p:snd r:embed="rId2" name="WHOOSH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68238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38600" y="1371600"/>
            <a:ext cx="48006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ruang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lingkup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Memahami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isu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internal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eksternal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yang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mempengaruhi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Sistem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Manajemen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Memahami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pihak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berkepentingan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terkait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SMK3</a:t>
            </a:r>
          </a:p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Mempelajari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terkait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B06FA3-6333-4068-A1CE-E2C564B1E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6AF90-54ED-4752-B669-F6D326FE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1186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01548" y="1371600"/>
            <a:ext cx="48006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mengidentifikasi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hukum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K3,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Undang-undang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Pemerintah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Menteri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dll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yang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K3,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konsumen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standar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adopsi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bisnis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F3D753-6077-44A1-8E8B-274E6253B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3432-655A-4781-B343-7AF0B12B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3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4742" y="255104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65104" y="1245704"/>
            <a:ext cx="4800600" cy="5638800"/>
          </a:xfrm>
          <a:prstGeom prst="rect">
            <a:avLst/>
          </a:prstGeo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Program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1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dibuat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berdasarkan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Proses, </a:t>
            </a:r>
            <a:r>
              <a:rPr kumimoji="0" lang="en-US" sz="21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mempertimbangkan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</a:t>
            </a: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Ruang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lingkup</a:t>
            </a:r>
            <a:r>
              <a:rPr lang="en-US" dirty="0">
                <a:latin typeface="Arial" pitchFamily="34" charset="0"/>
                <a:cs typeface="Arial" pitchFamily="34" charset="0"/>
              </a:rPr>
              <a:t> proses 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lokasi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jumlah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pekerja</a:t>
            </a:r>
            <a:r>
              <a:rPr lang="en-US" dirty="0">
                <a:latin typeface="Arial" pitchFamily="34" charset="0"/>
                <a:cs typeface="Arial" pitchFamily="34" charset="0"/>
              </a:rPr>
              <a:t>, lama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pelaksanaan</a:t>
            </a:r>
            <a:r>
              <a:rPr lang="en-US" dirty="0">
                <a:latin typeface="Arial" pitchFamily="34" charset="0"/>
                <a:cs typeface="Arial" pitchFamily="34" charset="0"/>
              </a:rPr>
              <a:t> audit, loading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kerja</a:t>
            </a:r>
            <a:r>
              <a:rPr lang="en-US" dirty="0">
                <a:latin typeface="Arial" pitchFamily="34" charset="0"/>
                <a:cs typeface="Arial" pitchFamily="34" charset="0"/>
              </a:rPr>
              <a:t>, jam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kerja</a:t>
            </a:r>
            <a:r>
              <a:rPr lang="en-US" dirty="0">
                <a:latin typeface="Arial" pitchFamily="34" charset="0"/>
                <a:cs typeface="Arial" pitchFamily="34" charset="0"/>
              </a:rPr>
              <a:t> / shift) </a:t>
            </a: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Risiko</a:t>
            </a:r>
            <a:r>
              <a:rPr lang="en-US" dirty="0">
                <a:latin typeface="Arial" pitchFamily="34" charset="0"/>
                <a:cs typeface="Arial" pitchFamily="34" charset="0"/>
              </a:rPr>
              <a:t> &amp;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Peluang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Keterkaitan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hukum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&amp;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lain</a:t>
            </a: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noProof="0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jumlah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incident,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kasus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PAK,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dll</a:t>
            </a:r>
            <a:endParaRPr lang="en-US" noProof="0" dirty="0"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Kritikal</a:t>
            </a:r>
            <a:r>
              <a:rPr kumimoji="0" lang="en-US" b="0" i="0" u="none" strike="noStrike" kern="1200" cap="none" spc="0" normalizeH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proses, </a:t>
            </a:r>
            <a:r>
              <a:rPr kumimoji="0" lang="en-US" b="0" i="0" u="none" strike="noStrike" kern="1200" cap="none" spc="0" normalizeH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lang="en-US" dirty="0">
                <a:latin typeface="Arial" pitchFamily="34" charset="0"/>
                <a:cs typeface="Arial" pitchFamily="34" charset="0"/>
              </a:rPr>
              <a:t> : proses yang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berdampak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tujuan</a:t>
            </a:r>
            <a:r>
              <a:rPr lang="en-US" dirty="0">
                <a:latin typeface="Arial" pitchFamily="34" charset="0"/>
                <a:cs typeface="Arial" pitchFamily="34" charset="0"/>
              </a:rPr>
              <a:t> K3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noProof="0" dirty="0">
                <a:latin typeface="Arial" pitchFamily="34" charset="0"/>
                <a:cs typeface="Arial" pitchFamily="34" charset="0"/>
              </a:rPr>
              <a:t>Status proses,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yaitu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seberapa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lama proses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tersebut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dijalankan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Perubahan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kumimoji="0" lang="en-US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5E5A94-8ED6-47FD-B849-FDD87239A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FA00A-4EBD-484E-A1B2-3035A19C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3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710870" y="437898"/>
            <a:ext cx="5502565" cy="1055077"/>
          </a:xfrm>
        </p:spPr>
        <p:txBody>
          <a:bodyPr/>
          <a:lstStyle/>
          <a:p>
            <a:pPr algn="l" eaLnBrk="1" hangingPunct="1"/>
            <a:r>
              <a:rPr lang="en-US" b="1" dirty="0" err="1"/>
              <a:t>Penjelasan</a:t>
            </a:r>
            <a:r>
              <a:rPr lang="en-US" b="1" dirty="0"/>
              <a:t> Training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86593" y="1537048"/>
            <a:ext cx="6837630" cy="4550051"/>
          </a:xfrm>
          <a:noFill/>
        </p:spPr>
        <p:txBody>
          <a:bodyPr>
            <a:noAutofit/>
          </a:bodyPr>
          <a:lstStyle/>
          <a:p>
            <a:pPr marL="996486" indent="-332651">
              <a:lnSpc>
                <a:spcPct val="90000"/>
              </a:lnSpc>
            </a:pPr>
            <a:endParaRPr lang="en-US" sz="2000" dirty="0"/>
          </a:p>
          <a:p>
            <a:pPr marL="996486" indent="-332651">
              <a:lnSpc>
                <a:spcPct val="90000"/>
              </a:lnSpc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Training Internal Audit 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1327672" lvl="1" indent="-33265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45001:2018 Clause 9.2</a:t>
            </a:r>
          </a:p>
          <a:p>
            <a:pPr marL="1327672" lvl="1" indent="-33265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19011:2011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pedoman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pelaksanaan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Internal Audit</a:t>
            </a:r>
          </a:p>
          <a:p>
            <a:pPr marL="996486" indent="-332651">
              <a:lnSpc>
                <a:spcPct val="9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996486" indent="-332651">
              <a:lnSpc>
                <a:spcPct val="90000"/>
              </a:lnSpc>
            </a:pP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Successful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Attendance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651557" y="637305"/>
            <a:ext cx="1104007" cy="1528784"/>
          </a:xfrm>
          <a:prstGeom prst="bentArrow">
            <a:avLst>
              <a:gd name="adj1" fmla="val 19009"/>
              <a:gd name="adj2" fmla="val 21553"/>
              <a:gd name="adj3" fmla="val 41439"/>
              <a:gd name="adj4" fmla="val 4105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1221652" y="263763"/>
            <a:ext cx="1509507" cy="3317636"/>
          </a:xfrm>
          <a:prstGeom prst="bentArrow">
            <a:avLst>
              <a:gd name="adj1" fmla="val 14231"/>
              <a:gd name="adj2" fmla="val 17372"/>
              <a:gd name="adj3" fmla="val 29582"/>
              <a:gd name="adj4" fmla="val 41058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0800000" flipH="1">
            <a:off x="729188" y="637301"/>
            <a:ext cx="1981683" cy="4315698"/>
          </a:xfrm>
          <a:prstGeom prst="bentArrow">
            <a:avLst>
              <a:gd name="adj1" fmla="val 12234"/>
              <a:gd name="adj2" fmla="val 13046"/>
              <a:gd name="adj3" fmla="val 24258"/>
              <a:gd name="adj4" fmla="val 4105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27061" y="242701"/>
            <a:ext cx="1286183" cy="122920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92" dirty="0"/>
              <a:t>INTERNAL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3496"/>
            <a:ext cx="463312" cy="6844503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303158" y="1471907"/>
            <a:ext cx="3840842" cy="21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9DD70-96B2-4C4B-A435-740014C8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2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0638" y="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20638" y="952500"/>
            <a:ext cx="4953000" cy="36957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Jumlah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anggota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bervariasi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tergantung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Scope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jangkauan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audit)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Personel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(auditor)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Waktu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menyelesaikan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Kebutuhan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keahlian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077160" y="4619624"/>
            <a:ext cx="4953000" cy="22383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Catatan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Auditor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dipilih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independen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mengaudit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areanya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Jika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auditor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memiliki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keahlian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khusus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maka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bisa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menunjuk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technical expert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393444-F4F6-4D34-8B7A-31386566D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9C21E-CE5D-41C7-8F84-DF977A8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77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61900" y="762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4161900" y="1676400"/>
            <a:ext cx="4982100" cy="51816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200" dirty="0" err="1"/>
              <a:t>Dimaksudkan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Mengkonfirmasikan</a:t>
            </a:r>
            <a:r>
              <a:rPr lang="en-US" sz="2200" dirty="0"/>
              <a:t> </a:t>
            </a:r>
            <a:r>
              <a:rPr lang="en-US" sz="2200" dirty="0" err="1"/>
              <a:t>jadwal</a:t>
            </a:r>
            <a:r>
              <a:rPr lang="en-US" sz="2200" dirty="0"/>
              <a:t> audit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mendapat</a:t>
            </a:r>
            <a:r>
              <a:rPr lang="en-US" sz="2200" dirty="0"/>
              <a:t> </a:t>
            </a:r>
            <a:r>
              <a:rPr lang="en-US" sz="2200" dirty="0" err="1"/>
              <a:t>persetujuan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 </a:t>
            </a:r>
            <a:r>
              <a:rPr lang="en-US" sz="2200" dirty="0" err="1"/>
              <a:t>pelaksanaan</a:t>
            </a:r>
            <a:r>
              <a:rPr lang="en-US" sz="2200" dirty="0"/>
              <a:t> audit.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Mendapatkan</a:t>
            </a:r>
            <a:r>
              <a:rPr lang="en-US" sz="2200" dirty="0"/>
              <a:t> </a:t>
            </a:r>
            <a:r>
              <a:rPr lang="en-US" sz="2200" dirty="0" err="1"/>
              <a:t>dokumen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informasi</a:t>
            </a:r>
            <a:r>
              <a:rPr lang="en-US" sz="2200" dirty="0"/>
              <a:t> yang </a:t>
            </a:r>
            <a:r>
              <a:rPr lang="en-US" sz="2200" dirty="0" err="1"/>
              <a:t>diperlukan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 </a:t>
            </a:r>
            <a:r>
              <a:rPr lang="en-US" sz="2200" dirty="0" err="1"/>
              <a:t>perencanaan</a:t>
            </a:r>
            <a:r>
              <a:rPr lang="en-US" sz="2200" dirty="0"/>
              <a:t> audit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membuat</a:t>
            </a:r>
            <a:r>
              <a:rPr lang="en-US" sz="2200" dirty="0"/>
              <a:t> check list.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Auditee</a:t>
            </a:r>
            <a:r>
              <a:rPr lang="en-US" sz="2200" dirty="0"/>
              <a:t> </a:t>
            </a:r>
            <a:r>
              <a:rPr lang="en-US" sz="2200" dirty="0" err="1"/>
              <a:t>sempat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persiapan</a:t>
            </a:r>
            <a:r>
              <a:rPr lang="en-US" sz="2200" dirty="0"/>
              <a:t> </a:t>
            </a:r>
            <a:r>
              <a:rPr lang="en-US" sz="2200" dirty="0" err="1"/>
              <a:t>dokumen</a:t>
            </a:r>
            <a:r>
              <a:rPr lang="en-US" sz="2200" dirty="0"/>
              <a:t>, record, </a:t>
            </a:r>
            <a:r>
              <a:rPr lang="en-US" sz="2200" dirty="0" err="1"/>
              <a:t>personel</a:t>
            </a:r>
            <a:r>
              <a:rPr lang="en-US" sz="2200" dirty="0"/>
              <a:t> yang </a:t>
            </a:r>
            <a:r>
              <a:rPr lang="en-US" sz="2200" dirty="0" err="1"/>
              <a:t>bersangkutan</a:t>
            </a:r>
            <a:r>
              <a:rPr lang="en-US" sz="2200" dirty="0"/>
              <a:t> </a:t>
            </a:r>
            <a:r>
              <a:rPr lang="en-US" sz="2200" dirty="0" err="1"/>
              <a:t>langsung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aktifitas</a:t>
            </a:r>
            <a:r>
              <a:rPr lang="en-US" sz="2200" dirty="0"/>
              <a:t> </a:t>
            </a:r>
            <a:r>
              <a:rPr lang="en-US" sz="2200" dirty="0" err="1"/>
              <a:t>terkait</a:t>
            </a:r>
            <a:r>
              <a:rPr lang="en-US" sz="2200" dirty="0"/>
              <a:t>, </a:t>
            </a:r>
            <a:r>
              <a:rPr lang="en-US" sz="2200" dirty="0" err="1"/>
              <a:t>ruang</a:t>
            </a:r>
            <a:r>
              <a:rPr lang="en-US" sz="2200" dirty="0"/>
              <a:t> / area yang </a:t>
            </a:r>
            <a:r>
              <a:rPr lang="en-US" sz="2200" dirty="0" err="1"/>
              <a:t>memadai</a:t>
            </a:r>
            <a:r>
              <a:rPr lang="en-US" sz="2200" dirty="0"/>
              <a:t>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4386D7-E8C3-4EB9-BE95-B2EE81F5B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6B125-D72D-4C20-91C0-9F994C39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7264" y="57647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45226" y="1643270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Memberikan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pengarahan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mengenai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Isu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internal &amp;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eksternal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terbaru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Schedule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Masalah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spesifik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bahaya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risiko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Pertimbangan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pengarahan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Aktifitas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area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kritis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harus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diinvestigasi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terkait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K3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organisasi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51B209-F695-4D9C-853A-BD30E69FC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CE147-8A85-4DE7-8F6F-A7CFE851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8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45026" y="12192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62988" y="2286000"/>
            <a:ext cx="4953000" cy="457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Checklist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pertimbangan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hukum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&amp;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lain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bahaya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peluang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Perubahan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organisasi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ISO 45001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676C6-A45F-46F0-B736-33BF68BD9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2E4C5-899A-44D3-AFEA-84C1D409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14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0821" y="9144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08783" y="1981200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Checklist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Membantu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auditor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mengingat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harus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diperiksa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pengaturan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waktu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Membantu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memastikan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cakupan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ruang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lingkup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Menentukan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urutan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jejak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noProof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sz="2000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noProof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sz="2000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noProof="0" dirty="0" err="1">
                <a:latin typeface="Arial" pitchFamily="34" charset="0"/>
                <a:cs typeface="Arial" pitchFamily="34" charset="0"/>
              </a:rPr>
              <a:t>pelaksanaan</a:t>
            </a:r>
            <a:r>
              <a:rPr lang="en-US" sz="2000" noProof="0" dirty="0">
                <a:latin typeface="Arial" pitchFamily="34" charset="0"/>
                <a:cs typeface="Arial" pitchFamily="34" charset="0"/>
              </a:rPr>
              <a:t> audit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17B037-2CF9-4A3E-8311-D903FE71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63EAB-35F6-4572-9BD1-7EE1FA49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7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5720" y="6361662"/>
            <a:ext cx="9144000" cy="461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3769"/>
            <a:ext cx="9144000" cy="1308589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865" y="2597814"/>
            <a:ext cx="7884831" cy="1595254"/>
          </a:xfrm>
        </p:spPr>
        <p:txBody>
          <a:bodyPr/>
          <a:lstStyle/>
          <a:p>
            <a:pPr marL="0" indent="0">
              <a:buNone/>
            </a:pPr>
            <a:r>
              <a:rPr lang="en-US" sz="2585" dirty="0" err="1"/>
              <a:t>Buat</a:t>
            </a:r>
            <a:r>
              <a:rPr lang="en-US" sz="2585" dirty="0"/>
              <a:t> checklist audit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mempertimbangkan</a:t>
            </a:r>
            <a:r>
              <a:rPr lang="en-US" sz="2585" dirty="0"/>
              <a:t> </a:t>
            </a:r>
            <a:r>
              <a:rPr lang="en-US" sz="2585" dirty="0" err="1"/>
              <a:t>hal-hal</a:t>
            </a:r>
            <a:r>
              <a:rPr lang="en-US" sz="2585" dirty="0"/>
              <a:t> yang </a:t>
            </a:r>
            <a:r>
              <a:rPr lang="en-US" sz="2585" dirty="0" err="1"/>
              <a:t>sudah</a:t>
            </a:r>
            <a:r>
              <a:rPr lang="en-US" sz="2585" dirty="0"/>
              <a:t> </a:t>
            </a:r>
            <a:r>
              <a:rPr lang="en-US" sz="2585" dirty="0" err="1"/>
              <a:t>dijelaskan</a:t>
            </a:r>
            <a:r>
              <a:rPr lang="en-US" sz="2585" dirty="0"/>
              <a:t> </a:t>
            </a:r>
            <a:r>
              <a:rPr lang="en-US" sz="2585" dirty="0" err="1"/>
              <a:t>sebelumnya</a:t>
            </a:r>
            <a:r>
              <a:rPr lang="en-US" sz="2585" dirty="0"/>
              <a:t>.</a:t>
            </a:r>
          </a:p>
          <a:p>
            <a:pPr marL="0" indent="0"/>
            <a:endParaRPr lang="en-US" sz="2585" dirty="0"/>
          </a:p>
          <a:p>
            <a:pPr marL="0" indent="0">
              <a:buNone/>
            </a:pPr>
            <a:endParaRPr lang="en-US" sz="2585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4139" y="4226627"/>
            <a:ext cx="1671550" cy="16715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572232" y="5736998"/>
            <a:ext cx="25717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Waktu : </a:t>
            </a:r>
            <a:r>
              <a:rPr lang="en-US" sz="1846" dirty="0">
                <a:solidFill>
                  <a:srgbClr val="0000CC"/>
                </a:solidFill>
                <a:latin typeface="Century Gothic" pitchFamily="34" charset="0"/>
              </a:rPr>
              <a:t>30</a:t>
            </a:r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C0C929-D87B-4342-8F7D-8C7D66A06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67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1"/>
            <a:ext cx="9144000" cy="8382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Contoh</a:t>
            </a:r>
            <a:r>
              <a:rPr lang="en-US" b="1" dirty="0">
                <a:solidFill>
                  <a:schemeClr val="bg1"/>
                </a:solidFill>
              </a:rPr>
              <a:t> Checklist Audit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8E70F4-E685-415E-A7FE-713BE8818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BDF7B-DF67-4D6E-BC29-DDEF2F0D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D59EE-191E-B748-99DF-D1F0F329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2999"/>
            <a:ext cx="8235340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8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31117" y="1014076"/>
            <a:ext cx="3980577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541" cmpd="sng">
                  <a:noFill/>
                  <a:prstDash val="solid"/>
                </a:ln>
                <a:effectLst/>
                <a:latin typeface="Impact" pitchFamily="34" charset="0"/>
              </a:rPr>
              <a:t>Pelaksanaan</a:t>
            </a:r>
            <a:r>
              <a:rPr lang="en-US" sz="5400" b="1" cap="none" spc="0" dirty="0">
                <a:ln w="10541" cmpd="sng">
                  <a:noFill/>
                  <a:prstDash val="solid"/>
                </a:ln>
                <a:effectLst/>
                <a:latin typeface="Impact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8718" y="1905344"/>
            <a:ext cx="280717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Impact" panose="020B0806030902050204" pitchFamily="34" charset="0"/>
              </a:rPr>
              <a:t>Audit</a:t>
            </a:r>
            <a:endParaRPr lang="en-US" sz="9600" b="1" cap="none" spc="0" dirty="0">
              <a:ln w="10541" cmpd="sng">
                <a:noFill/>
                <a:prstDash val="solid"/>
              </a:ln>
              <a:solidFill>
                <a:srgbClr val="C00000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373238" y="381000"/>
            <a:ext cx="5029200" cy="382111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Monotype Sorts" charset="2"/>
              <a:buNone/>
              <a:tabLst/>
              <a:defRPr/>
            </a:pPr>
            <a:r>
              <a:rPr lang="en-US" sz="3200" dirty="0" err="1">
                <a:latin typeface="Arial" pitchFamily="34" charset="0"/>
                <a:cs typeface="Arial" pitchFamily="34" charset="0"/>
              </a:rPr>
              <a:t>Meliputi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Opening meeting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 err="1">
                <a:latin typeface="Arial" pitchFamily="34" charset="0"/>
                <a:cs typeface="Arial" pitchFamily="34" charset="0"/>
              </a:rPr>
              <a:t>Pembuatan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laporan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Closing meeting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17678" y="553184"/>
            <a:ext cx="1699121" cy="58245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Monotype Sorts" charset="2"/>
              <a:buNone/>
              <a:tabLst/>
              <a:defRPr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FASE 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E340F-DC20-415E-8B20-47EC9109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07" y="3678512"/>
            <a:ext cx="9178708" cy="31794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7F41-C1F8-466C-AB61-A7E0ABBEC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82AF2-1847-4DD2-AC4A-FD9C7715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197470" y="990600"/>
            <a:ext cx="4392612" cy="5257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dipimpin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Lead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</a:t>
            </a:r>
          </a:p>
          <a:p>
            <a:pPr marL="458788" marR="0" lvl="1" indent="-285750" algn="l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Memperkenalkan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team audit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ruang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adalah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penyimpangan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mengindikasikan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adanya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kelemahan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kesalahan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endParaRPr kumimoji="0" lang="en-US" sz="1600" b="1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Rincian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kapan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dimana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)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Lain-lain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2345C-7D6C-4EDB-BDDC-BDEDC020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130"/>
            <a:ext cx="3938016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3380" y="148679"/>
            <a:ext cx="2098651" cy="769441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Opening</a:t>
            </a:r>
            <a:endParaRPr lang="en-US" sz="44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380" y="655438"/>
            <a:ext cx="3651256" cy="1323439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8000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meeting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4C57A-7E77-4771-B501-177374249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ADCEE-2A8C-457D-A942-3B98B74A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1CCA23-3973-42F7-8673-DB50A794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815"/>
            <a:ext cx="4283765" cy="37883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67200" y="0"/>
            <a:ext cx="4876800" cy="6858000"/>
          </a:xfrm>
          <a:prstGeom prst="rect">
            <a:avLst/>
          </a:prstGeom>
          <a:solidFill>
            <a:srgbClr val="696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297017" y="127337"/>
            <a:ext cx="4410075" cy="5943600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roses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usaha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Conformity, Nonconformity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Improvement </a:t>
            </a:r>
            <a:r>
              <a:rPr lang="en-US" sz="2100" b="1" noProof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pportunity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didukung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bukti-bukti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obyektif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0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engan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cara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antara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INTERVIEW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personil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bertanggung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jawab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langsung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OBSERVASI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praktek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 BUKTI DOKUMENTASI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spesifikasi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catatan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540" y="-26504"/>
            <a:ext cx="338432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Pelaksanaan</a:t>
            </a:r>
            <a:endParaRPr lang="en-US" sz="60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  <a:cs typeface="Aharoni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766" y="498711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0540" y="1903559"/>
            <a:ext cx="30155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internal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2759D-F95E-4AD9-B053-75A901F47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C84D3-9383-4284-A170-D385D60E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901714" cy="6858000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95519" y="2316898"/>
            <a:ext cx="2913434" cy="1186971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812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</a:t>
            </a:r>
            <a:endParaRPr lang="id-ID" sz="738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707904" y="3297115"/>
            <a:ext cx="5026022" cy="118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pPr algn="r" defTabSz="8440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Arial" pitchFamily="34" charset="0"/>
              </a:rPr>
              <a:t>Introduction</a:t>
            </a:r>
            <a:endParaRPr lang="id-ID" sz="72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2941" y="2841843"/>
            <a:ext cx="1984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INTERNAL 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707904" y="4783081"/>
            <a:ext cx="495955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H="1">
            <a:off x="2590800" y="0"/>
            <a:ext cx="2362200" cy="6853237"/>
          </a:xfrm>
          <a:prstGeom prst="line">
            <a:avLst/>
          </a:prstGeom>
          <a:ln w="19050">
            <a:solidFill>
              <a:srgbClr val="6962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8A3F-31A7-4B06-90D5-EBD551D1D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9BCD-8AF2-4E2A-B667-1EABE7B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5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19481" y="2288950"/>
            <a:ext cx="2059525" cy="651105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62">
                <a:latin typeface="Times New Roman" pitchFamily="18" charset="0"/>
              </a:rPr>
              <a:t>Interview</a:t>
            </a:r>
            <a:endParaRPr lang="en-GB" sz="1662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009645" y="1291023"/>
            <a:ext cx="2541792" cy="740394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846" dirty="0" err="1">
                <a:latin typeface="Times New Roman" pitchFamily="18" charset="0"/>
              </a:rPr>
              <a:t>Observasi</a:t>
            </a:r>
            <a:endParaRPr lang="en-GB" sz="1846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002920" y="1752623"/>
            <a:ext cx="2760080" cy="1286383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846" dirty="0" err="1">
                <a:latin typeface="Times New Roman" pitchFamily="18" charset="0"/>
              </a:rPr>
              <a:t>Periksa</a:t>
            </a:r>
            <a:r>
              <a:rPr lang="en-US" sz="1846" dirty="0">
                <a:latin typeface="Times New Roman" pitchFamily="18" charset="0"/>
              </a:rPr>
              <a:t> </a:t>
            </a:r>
            <a:r>
              <a:rPr lang="en-US" sz="1846" dirty="0" err="1">
                <a:latin typeface="Times New Roman" pitchFamily="18" charset="0"/>
              </a:rPr>
              <a:t>dokumentasi</a:t>
            </a:r>
            <a:endParaRPr lang="en-US" sz="1846" dirty="0">
              <a:latin typeface="Times New Roman" pitchFamily="18" charset="0"/>
            </a:endParaRP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2833743" y="2152668"/>
            <a:ext cx="1370574" cy="867508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336245" y="2089656"/>
            <a:ext cx="1509830" cy="863112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33495" y="3086117"/>
            <a:ext cx="1987698" cy="2848708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indent="-164127" algn="ctr" eaLnBrk="0" hangingPunct="0">
              <a:defRPr/>
            </a:pPr>
            <a:r>
              <a:rPr lang="en-US" sz="1477">
                <a:latin typeface="Verdana" pitchFamily="34" charset="0"/>
              </a:rPr>
              <a:t>Interview: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>
                <a:latin typeface="Verdana" pitchFamily="34" charset="0"/>
              </a:rPr>
              <a:t>Minta Auditee menjelaskan aktifitas ybs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>
                <a:latin typeface="Verdana" pitchFamily="34" charset="0"/>
              </a:rPr>
              <a:t>Hindari tekanan suara seperti “Polisi”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>
                <a:latin typeface="Verdana" pitchFamily="34" charset="0"/>
              </a:rPr>
              <a:t>Jadi pendengar yang baik</a:t>
            </a:r>
          </a:p>
          <a:p>
            <a:pPr marL="164127" indent="-164127" algn="ctr" eaLnBrk="0" hangingPunct="0">
              <a:defRPr/>
            </a:pPr>
            <a:endParaRPr lang="en-US" sz="1477">
              <a:latin typeface="Verdana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089405" y="3086117"/>
            <a:ext cx="2373218" cy="2848708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indent="-164127" algn="ctr" eaLnBrk="0" hangingPunct="0">
              <a:defRPr/>
            </a:pPr>
            <a:r>
              <a:rPr lang="en-US" sz="1477" dirty="0" err="1">
                <a:latin typeface="Verdana" pitchFamily="34" charset="0"/>
              </a:rPr>
              <a:t>Cek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dokumen</a:t>
            </a:r>
            <a:r>
              <a:rPr lang="en-US" sz="1477" dirty="0">
                <a:latin typeface="Verdana" pitchFamily="34" charset="0"/>
              </a:rPr>
              <a:t>: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Cocokan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aktifitas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dengan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dokumen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kerja</a:t>
            </a:r>
            <a:r>
              <a:rPr lang="en-US" sz="1477" dirty="0">
                <a:latin typeface="Verdana" pitchFamily="34" charset="0"/>
              </a:rPr>
              <a:t>, </a:t>
            </a:r>
            <a:r>
              <a:rPr lang="en-US" sz="1477" dirty="0" err="1">
                <a:latin typeface="Verdana" pitchFamily="34" charset="0"/>
              </a:rPr>
              <a:t>spesifikasi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dll</a:t>
            </a:r>
            <a:endParaRPr lang="en-US" sz="1477" dirty="0">
              <a:latin typeface="Verdana" pitchFamily="34" charset="0"/>
            </a:endParaRP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Hindari</a:t>
            </a:r>
            <a:r>
              <a:rPr lang="en-US" sz="1477" dirty="0">
                <a:latin typeface="Verdana" pitchFamily="34" charset="0"/>
              </a:rPr>
              <a:t> “Nit Picking” (</a:t>
            </a:r>
            <a:r>
              <a:rPr lang="en-US" sz="1477" dirty="0" err="1">
                <a:latin typeface="Verdana" pitchFamily="34" charset="0"/>
              </a:rPr>
              <a:t>mencari</a:t>
            </a:r>
            <a:r>
              <a:rPr lang="en-US" sz="1477" dirty="0">
                <a:latin typeface="Verdana" pitchFamily="34" charset="0"/>
              </a:rPr>
              <a:t> yang </a:t>
            </a:r>
            <a:r>
              <a:rPr lang="en-US" sz="1477" dirty="0" err="1">
                <a:latin typeface="Verdana" pitchFamily="34" charset="0"/>
              </a:rPr>
              <a:t>kecil-kecil</a:t>
            </a:r>
            <a:r>
              <a:rPr lang="en-US" sz="1477" dirty="0">
                <a:latin typeface="Verdana" pitchFamily="34" charset="0"/>
              </a:rPr>
              <a:t>)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Jadi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Peneliti</a:t>
            </a:r>
            <a:r>
              <a:rPr lang="en-US" sz="1477" dirty="0">
                <a:latin typeface="Verdana" pitchFamily="34" charset="0"/>
              </a:rPr>
              <a:t> yang </a:t>
            </a:r>
            <a:r>
              <a:rPr lang="en-US" sz="1477" dirty="0" err="1">
                <a:latin typeface="Verdana" pitchFamily="34" charset="0"/>
              </a:rPr>
              <a:t>baik</a:t>
            </a:r>
            <a:endParaRPr lang="en-GB" sz="1477" dirty="0">
              <a:latin typeface="Verdana" pitchFamily="34" charset="0"/>
            </a:endParaRPr>
          </a:p>
          <a:p>
            <a:pPr marL="164127" indent="-164127" eaLnBrk="0" hangingPunct="0">
              <a:defRPr/>
            </a:pPr>
            <a:endParaRPr lang="en-US" sz="1477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292556" y="3086117"/>
            <a:ext cx="2178259" cy="2848708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indent="-164127" algn="ctr" eaLnBrk="0" hangingPunct="0">
              <a:defRPr/>
            </a:pPr>
            <a:r>
              <a:rPr lang="en-US" sz="1477" dirty="0" err="1">
                <a:latin typeface="Verdana" pitchFamily="34" charset="0"/>
              </a:rPr>
              <a:t>Observasi</a:t>
            </a:r>
            <a:r>
              <a:rPr lang="en-US" sz="1477" dirty="0">
                <a:latin typeface="Verdana" pitchFamily="34" charset="0"/>
              </a:rPr>
              <a:t>: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Pengamatan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aktual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dilapangan</a:t>
            </a:r>
            <a:r>
              <a:rPr lang="en-US" sz="1477" dirty="0">
                <a:latin typeface="Verdana" pitchFamily="34" charset="0"/>
              </a:rPr>
              <a:t>.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Usahakan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tidak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meng-interupsi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aktifitas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yg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sdg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berjalan</a:t>
            </a:r>
            <a:endParaRPr lang="en-US" sz="1477" dirty="0">
              <a:latin typeface="Verdana" pitchFamily="34" charset="0"/>
            </a:endParaRP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Jadi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Pengamat</a:t>
            </a:r>
            <a:r>
              <a:rPr lang="en-US" sz="1477" dirty="0">
                <a:latin typeface="Verdana" pitchFamily="34" charset="0"/>
              </a:rPr>
              <a:t> yang </a:t>
            </a:r>
            <a:r>
              <a:rPr lang="en-US" sz="1477" dirty="0" err="1">
                <a:latin typeface="Verdana" pitchFamily="34" charset="0"/>
              </a:rPr>
              <a:t>baik</a:t>
            </a:r>
            <a:endParaRPr lang="en-GB" sz="1477" dirty="0">
              <a:latin typeface="Verdana" pitchFamily="34" charset="0"/>
            </a:endParaRPr>
          </a:p>
          <a:p>
            <a:pPr marL="164127" indent="-164127" eaLnBrk="0" hangingPunct="0">
              <a:buFontTx/>
              <a:buChar char="•"/>
              <a:defRPr/>
            </a:pPr>
            <a:endParaRPr lang="en-US" sz="1477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19777" y="263748"/>
            <a:ext cx="4352223" cy="631581"/>
          </a:xfrm>
          <a:noFill/>
        </p:spPr>
        <p:txBody>
          <a:bodyPr anchor="b"/>
          <a:lstStyle/>
          <a:p>
            <a:pPr algn="ctr" eaLnBrk="1" hangingPunct="1"/>
            <a:r>
              <a:rPr lang="en-US" sz="2954" i="1" u="sng" dirty="0" err="1"/>
              <a:t>Siklus</a:t>
            </a:r>
            <a:r>
              <a:rPr lang="en-US" sz="2954" i="1" u="sng" dirty="0"/>
              <a:t> </a:t>
            </a:r>
            <a:r>
              <a:rPr lang="en-US" sz="2954" i="1" u="sng" dirty="0" err="1"/>
              <a:t>Pelaksanaan</a:t>
            </a:r>
            <a:r>
              <a:rPr lang="en-US" sz="2954" i="1" u="sng" dirty="0"/>
              <a:t>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28566" y="263769"/>
            <a:ext cx="615434" cy="1450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A3F91D-E3B6-47DD-8837-ACE28CBB9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7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PELAKSANAAN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48" y="1648546"/>
            <a:ext cx="8229600" cy="3165253"/>
          </a:xfrm>
        </p:spPr>
        <p:txBody>
          <a:bodyPr/>
          <a:lstStyle/>
          <a:p>
            <a:r>
              <a:rPr lang="en-US" sz="2585" dirty="0"/>
              <a:t>Auditor </a:t>
            </a:r>
            <a:r>
              <a:rPr lang="en-US" sz="2585" dirty="0" err="1"/>
              <a:t>harus</a:t>
            </a:r>
            <a:r>
              <a:rPr lang="en-US" sz="2585" dirty="0"/>
              <a:t> </a:t>
            </a:r>
            <a:r>
              <a:rPr lang="en-US" sz="2585" dirty="0" err="1"/>
              <a:t>mampu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suasana</a:t>
            </a:r>
            <a:r>
              <a:rPr lang="en-US" sz="2585" dirty="0"/>
              <a:t> audit </a:t>
            </a:r>
            <a:r>
              <a:rPr lang="en-US" sz="2585" dirty="0" err="1"/>
              <a:t>nyaman</a:t>
            </a:r>
            <a:endParaRPr lang="en-US" sz="2585" dirty="0"/>
          </a:p>
          <a:p>
            <a:r>
              <a:rPr lang="en-US" sz="2585" dirty="0" err="1"/>
              <a:t>Kondisi</a:t>
            </a:r>
            <a:r>
              <a:rPr lang="en-US" sz="2585" dirty="0"/>
              <a:t> </a:t>
            </a:r>
            <a:r>
              <a:rPr lang="en-US" sz="2585" dirty="0" err="1"/>
              <a:t>nyaman</a:t>
            </a:r>
            <a:r>
              <a:rPr lang="en-US" sz="2585" dirty="0"/>
              <a:t> </a:t>
            </a:r>
            <a:r>
              <a:rPr lang="en-US" sz="2585" dirty="0" err="1"/>
              <a:t>akan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auditee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, </a:t>
            </a:r>
            <a:r>
              <a:rPr lang="en-US" sz="2585" dirty="0" err="1"/>
              <a:t>memberi</a:t>
            </a:r>
            <a:r>
              <a:rPr lang="en-US" sz="2585" dirty="0"/>
              <a:t> </a:t>
            </a:r>
            <a:r>
              <a:rPr lang="en-US" sz="2585" dirty="0" err="1"/>
              <a:t>akses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dirty="0" err="1"/>
              <a:t>informasi</a:t>
            </a:r>
            <a:r>
              <a:rPr lang="en-US" sz="2585" dirty="0"/>
              <a:t> </a:t>
            </a:r>
            <a:r>
              <a:rPr lang="en-US" sz="2585" dirty="0" err="1"/>
              <a:t>apa</a:t>
            </a:r>
            <a:r>
              <a:rPr lang="en-US" sz="2585" dirty="0"/>
              <a:t> </a:t>
            </a:r>
            <a:r>
              <a:rPr lang="en-US" sz="2585" dirty="0" err="1"/>
              <a:t>adanya</a:t>
            </a:r>
            <a:endParaRPr lang="en-US" sz="2585" dirty="0"/>
          </a:p>
          <a:p>
            <a:r>
              <a:rPr lang="en-US" sz="2585" dirty="0" err="1"/>
              <a:t>Keberhasilan</a:t>
            </a:r>
            <a:r>
              <a:rPr lang="en-US" sz="2585" dirty="0"/>
              <a:t> Auditor </a:t>
            </a:r>
            <a:r>
              <a:rPr lang="en-US" sz="2585" dirty="0" err="1"/>
              <a:t>adalah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Mampu</a:t>
            </a:r>
            <a:r>
              <a:rPr lang="en-US" sz="2585" dirty="0"/>
              <a:t> </a:t>
            </a:r>
            <a:r>
              <a:rPr lang="en-US" sz="2585" dirty="0" err="1"/>
              <a:t>mengindentifikasi</a:t>
            </a:r>
            <a:r>
              <a:rPr lang="en-US" sz="2585" dirty="0"/>
              <a:t> </a:t>
            </a:r>
            <a:r>
              <a:rPr lang="en-US" sz="2585" dirty="0" err="1"/>
              <a:t>kelemahan</a:t>
            </a:r>
            <a:r>
              <a:rPr lang="en-US" sz="2585" dirty="0"/>
              <a:t> </a:t>
            </a:r>
            <a:r>
              <a:rPr lang="en-US" sz="2585" dirty="0" err="1"/>
              <a:t>sistem</a:t>
            </a:r>
            <a:r>
              <a:rPr lang="en-US" sz="2585" dirty="0"/>
              <a:t>, </a:t>
            </a:r>
            <a:r>
              <a:rPr lang="en-US" sz="2585" b="1" dirty="0" err="1">
                <a:solidFill>
                  <a:schemeClr val="accent1"/>
                </a:solidFill>
              </a:rPr>
              <a:t>Memberi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masukan</a:t>
            </a:r>
            <a:r>
              <a:rPr lang="en-US" sz="2585" dirty="0"/>
              <a:t> </a:t>
            </a:r>
            <a:r>
              <a:rPr lang="en-US" sz="2585" dirty="0" err="1"/>
              <a:t>untuk</a:t>
            </a:r>
            <a:r>
              <a:rPr lang="en-US" sz="2585" dirty="0"/>
              <a:t> </a:t>
            </a:r>
            <a:r>
              <a:rPr lang="en-US" sz="2585" dirty="0" err="1"/>
              <a:t>peningkatan</a:t>
            </a:r>
            <a:r>
              <a:rPr lang="en-US" sz="2585" dirty="0"/>
              <a:t> </a:t>
            </a:r>
            <a:r>
              <a:rPr lang="en-US" sz="2585" dirty="0" err="1"/>
              <a:t>kinerja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Auditee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menerima</a:t>
            </a:r>
            <a:r>
              <a:rPr lang="en-US" sz="2585" dirty="0"/>
              <a:t> </a:t>
            </a:r>
            <a:r>
              <a:rPr lang="en-US" sz="2585" dirty="0" err="1"/>
              <a:t>temuan</a:t>
            </a:r>
            <a:r>
              <a:rPr lang="en-US" sz="2585" dirty="0"/>
              <a:t>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berterimakasih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dirty="0" err="1"/>
              <a:t>kepada</a:t>
            </a:r>
            <a:r>
              <a:rPr lang="en-US" sz="2585" dirty="0"/>
              <a:t> auditor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1663" y="5077570"/>
            <a:ext cx="8572560" cy="887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85" dirty="0" err="1"/>
              <a:t>Selain</a:t>
            </a:r>
            <a:r>
              <a:rPr lang="en-US" sz="2585" dirty="0"/>
              <a:t> </a:t>
            </a:r>
            <a:r>
              <a:rPr lang="en-US" sz="2585" dirty="0" err="1"/>
              <a:t>memperhatikan</a:t>
            </a:r>
            <a:r>
              <a:rPr lang="en-US" sz="2585" dirty="0"/>
              <a:t> </a:t>
            </a:r>
            <a:r>
              <a:rPr lang="en-US" sz="2585" dirty="0" err="1"/>
              <a:t>faktor</a:t>
            </a:r>
            <a:r>
              <a:rPr lang="en-US" sz="2585" dirty="0"/>
              <a:t> </a:t>
            </a:r>
            <a:r>
              <a:rPr lang="en-US" sz="2585" dirty="0" err="1"/>
              <a:t>teknis</a:t>
            </a:r>
            <a:r>
              <a:rPr lang="en-US" sz="2585" dirty="0"/>
              <a:t>, Auditor </a:t>
            </a:r>
            <a:r>
              <a:rPr lang="en-US" sz="2585" dirty="0" err="1"/>
              <a:t>juga</a:t>
            </a:r>
            <a:r>
              <a:rPr lang="en-US" sz="2585" dirty="0"/>
              <a:t> </a:t>
            </a:r>
            <a:r>
              <a:rPr lang="en-US" sz="2585" dirty="0" err="1"/>
              <a:t>harus</a:t>
            </a:r>
            <a:r>
              <a:rPr lang="en-US" sz="2585" dirty="0"/>
              <a:t> </a:t>
            </a:r>
            <a:r>
              <a:rPr lang="en-US" sz="2585" dirty="0" err="1"/>
              <a:t>memperhatikan</a:t>
            </a:r>
            <a:r>
              <a:rPr lang="en-US" sz="2585" dirty="0"/>
              <a:t> </a:t>
            </a:r>
            <a:r>
              <a:rPr lang="en-US" sz="2585" dirty="0" err="1"/>
              <a:t>faktor</a:t>
            </a:r>
            <a:r>
              <a:rPr lang="en-US" sz="2585" dirty="0"/>
              <a:t> non </a:t>
            </a:r>
            <a:r>
              <a:rPr lang="en-US" sz="2585" dirty="0" err="1"/>
              <a:t>teknis</a:t>
            </a:r>
            <a:r>
              <a:rPr lang="en-US" sz="2585" dirty="0"/>
              <a:t>, </a:t>
            </a:r>
            <a:r>
              <a:rPr lang="en-US" sz="2585" dirty="0" err="1"/>
              <a:t>seperti</a:t>
            </a:r>
            <a:r>
              <a:rPr lang="en-US" sz="2585" dirty="0"/>
              <a:t> Human Factor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CFE10-0393-4127-8952-42CEDF1E3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91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343400" y="1524000"/>
            <a:ext cx="460533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lnSpc>
                <a:spcPct val="90000"/>
              </a:lnSpc>
            </a:pPr>
            <a:r>
              <a:rPr lang="en-US" sz="3600" b="1" dirty="0">
                <a:solidFill>
                  <a:srgbClr val="0000CC"/>
                </a:solidFill>
                <a:latin typeface="Impact" pitchFamily="34" charset="0"/>
              </a:rPr>
              <a:t>Progressive Hostility</a:t>
            </a:r>
            <a:endParaRPr lang="en-US" sz="3600" b="1" dirty="0">
              <a:solidFill>
                <a:srgbClr val="0000CC"/>
              </a:solidFill>
              <a:latin typeface="Arial Narrow" pitchFamily="34" charset="0"/>
            </a:endParaRPr>
          </a:p>
          <a:p>
            <a:pPr marL="0" lvl="1" algn="r" eaLnBrk="0" hangingPunct="0">
              <a:lnSpc>
                <a:spcPct val="90000"/>
              </a:lnSpc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yaitu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: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sikap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permusuhan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yang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timbul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secara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bertahap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 </a:t>
            </a:r>
          </a:p>
          <a:p>
            <a:pPr marL="0" lvl="1" algn="r" eaLnBrk="0" hangingPunct="0">
              <a:lnSpc>
                <a:spcPct val="90000"/>
              </a:lnSpc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Misalnya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kebanyakan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interview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diawali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dengan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damai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(</a:t>
            </a:r>
            <a:r>
              <a:rPr lang="en-US" sz="2800" b="0" i="1" dirty="0">
                <a:solidFill>
                  <a:srgbClr val="0000CC"/>
                </a:solidFill>
                <a:latin typeface="Arial Narrow" pitchFamily="34" charset="0"/>
              </a:rPr>
              <a:t>peaceably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),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tetapi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sifat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berteman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timbul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sesuai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dengan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pergerakan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waktu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seiring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ditemukannya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banyak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ketidak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sesuain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atau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sifat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audit yang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cenderung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intimidasi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atau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mulai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lelah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4A996-F8DB-4795-A735-062F2DE56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7C57-B3AE-45A1-8241-E050A0D2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4419600" y="1371600"/>
            <a:ext cx="4419600" cy="525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Yang </a:t>
            </a:r>
            <a:r>
              <a:rPr lang="en-US" sz="2800" dirty="0" err="1">
                <a:solidFill>
                  <a:srgbClr val="0000CC"/>
                </a:solidFill>
                <a:latin typeface="Arial Narrow" pitchFamily="34" charset="0"/>
              </a:rPr>
              <a:t>dapat</a:t>
            </a: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dirty="0" err="1">
                <a:solidFill>
                  <a:srgbClr val="0000CC"/>
                </a:solidFill>
                <a:latin typeface="Arial Narrow" pitchFamily="34" charset="0"/>
              </a:rPr>
              <a:t>dilakukan</a:t>
            </a: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 Auditor </a:t>
            </a:r>
            <a:r>
              <a:rPr lang="en-US" sz="2800" dirty="0" err="1">
                <a:solidFill>
                  <a:srgbClr val="0000CC"/>
                </a:solidFill>
                <a:latin typeface="Arial Narrow" pitchFamily="34" charset="0"/>
              </a:rPr>
              <a:t>antara</a:t>
            </a: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 lain:	</a:t>
            </a:r>
          </a:p>
          <a:p>
            <a:pPr marL="466725" lvl="1" indent="-466725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Melunakkan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menurunkan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nada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bicara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sehingga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berkesan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mencecar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memojokan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auditee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  <a:p>
            <a:pPr marL="466725" lvl="1" indent="-466725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Lebih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terbuka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untuk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mendengarkan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penjelasan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auditee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  <a:p>
            <a:pPr marL="466725" lvl="1" indent="-466725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Menyelipkan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humor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segar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untuk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mencairkan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suasana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B5F740-ADAE-4173-8F60-C715BEF4F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B84C2-E29A-4D36-AE97-9469342C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6212" y="1477962"/>
            <a:ext cx="4700588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3400" indent="-533400" defTabSz="628650" eaLnBrk="0" hangingPunct="0">
              <a:lnSpc>
                <a:spcPct val="90000"/>
              </a:lnSpc>
            </a:pPr>
            <a:r>
              <a:rPr lang="en-US" sz="3600" dirty="0">
                <a:solidFill>
                  <a:srgbClr val="0070C0"/>
                </a:solidFill>
                <a:latin typeface="Impact" pitchFamily="34" charset="0"/>
                <a:cs typeface="Arial" pitchFamily="34" charset="0"/>
              </a:rPr>
              <a:t>Sudden Hostility</a:t>
            </a:r>
            <a:r>
              <a:rPr lang="en-US" sz="3600" b="0" dirty="0">
                <a:solidFill>
                  <a:srgbClr val="0070C0"/>
                </a:solidFill>
                <a:latin typeface="Impact" pitchFamily="34" charset="0"/>
                <a:cs typeface="Arial" pitchFamily="34" charset="0"/>
              </a:rPr>
              <a:t> </a:t>
            </a:r>
          </a:p>
          <a:p>
            <a:pPr defTabSz="628650" eaLnBrk="0" hangingPunct="0">
              <a:lnSpc>
                <a:spcPct val="90000"/>
              </a:lnSpc>
            </a:pP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Yaitu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sikap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permusuhan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timbul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mendadak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ketika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audit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berlangsung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begitu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auditor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temuan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penyimpangan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dilakukan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oleh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personal,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personal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tersebut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khawatir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akan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ditegur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atas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penyimpangan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tersebut</a:t>
            </a:r>
            <a:endParaRPr lang="en-US" sz="2800" b="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533400" indent="-533400" defTabSz="628650" eaLnBrk="0" hangingPunct="0">
              <a:lnSpc>
                <a:spcPct val="90000"/>
              </a:lnSpc>
            </a:pPr>
            <a:endParaRPr lang="en-US" sz="2400" b="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26A2C-1B5A-4DDB-B56D-8268F6013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545F3-7016-4E0D-A764-EB2F675A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228600" y="1447800"/>
            <a:ext cx="464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Yang </a:t>
            </a:r>
            <a:r>
              <a:rPr lang="en-US" sz="240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dilakukan</a:t>
            </a:r>
            <a:r>
              <a:rPr lang="en-US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Auditor </a:t>
            </a:r>
            <a:r>
              <a:rPr lang="en-US" sz="240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antara</a:t>
            </a:r>
            <a:r>
              <a:rPr lang="en-US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lain:	</a:t>
            </a:r>
          </a:p>
          <a:p>
            <a:pPr marL="0" lvl="1" eaLnBrk="0" hangingPunct="0">
              <a:lnSpc>
                <a:spcPct val="90000"/>
              </a:lnSpc>
            </a:pP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Menjelaskan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kepada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auditee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bahwa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audit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adalah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audit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bukan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orang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Penyimpangan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terjadi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mungkin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karena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ketidakjelasan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instruksi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kerja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jelas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mengindikasikan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adanya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kelemahan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pada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dilakukannya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on the job training/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sosialisasi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baru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)`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F75458-BFB0-43B9-8137-3E59A8590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F95A-B322-40A1-B903-D6495788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" y="1253288"/>
            <a:ext cx="4572000" cy="529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3538" indent="-363538" algn="just" defTabSz="628650" eaLnBrk="0" hangingPunct="0">
              <a:lnSpc>
                <a:spcPct val="90000"/>
              </a:lnSpc>
            </a:pPr>
            <a:r>
              <a:rPr lang="en-US" sz="3600" dirty="0">
                <a:solidFill>
                  <a:srgbClr val="0000FF"/>
                </a:solidFill>
                <a:latin typeface="Impact" pitchFamily="34" charset="0"/>
                <a:cs typeface="Arial" pitchFamily="34" charset="0"/>
              </a:rPr>
              <a:t>Immediate Hostility</a:t>
            </a:r>
            <a:r>
              <a:rPr lang="en-US" sz="3600" b="0" dirty="0">
                <a:solidFill>
                  <a:srgbClr val="0000FF"/>
                </a:solidFill>
                <a:latin typeface="Impact" pitchFamily="34" charset="0"/>
                <a:cs typeface="Arial" pitchFamily="34" charset="0"/>
              </a:rPr>
              <a:t> </a:t>
            </a:r>
          </a:p>
          <a:p>
            <a:pPr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280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ikap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permusuhan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langsung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ditunjukkan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pada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saat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audit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dimulai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: </a:t>
            </a:r>
          </a:p>
          <a:p>
            <a:pPr marL="630238" lvl="1" indent="-404813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sibuk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bagaimana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kalau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auditnya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minggu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depan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saja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?</a:t>
            </a:r>
          </a:p>
          <a:p>
            <a:pPr marL="630238" lvl="1" indent="-404813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sebentar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lagi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meeting,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bisa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ngga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auditnya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15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menit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saja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? </a:t>
            </a:r>
          </a:p>
          <a:p>
            <a:pPr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Kondisi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biasanya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meng-indikasikan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lemahnya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komitmen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suppot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audit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kurang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dianggap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sebagai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program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penting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0927A-116F-4CCC-8031-10825ACD6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984D8-8783-4BD7-9876-11402016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2400" y="1295400"/>
            <a:ext cx="4495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sz="2400" dirty="0">
                <a:solidFill>
                  <a:srgbClr val="0000CC"/>
                </a:solidFill>
                <a:latin typeface="Arial Narrow" pitchFamily="34" charset="0"/>
              </a:rPr>
              <a:t>Yang </a:t>
            </a:r>
            <a:r>
              <a:rPr lang="en-US" sz="2400" dirty="0" err="1">
                <a:solidFill>
                  <a:srgbClr val="0000CC"/>
                </a:solidFill>
                <a:latin typeface="Arial Narrow" pitchFamily="34" charset="0"/>
              </a:rPr>
              <a:t>dapat</a:t>
            </a:r>
            <a:r>
              <a:rPr lang="en-US" sz="240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 Narrow" pitchFamily="34" charset="0"/>
              </a:rPr>
              <a:t>dilakukan</a:t>
            </a:r>
            <a:r>
              <a:rPr lang="en-US" sz="2400" dirty="0">
                <a:solidFill>
                  <a:srgbClr val="0000CC"/>
                </a:solidFill>
                <a:latin typeface="Arial Narrow" pitchFamily="34" charset="0"/>
              </a:rPr>
              <a:t> Auditor </a:t>
            </a:r>
            <a:r>
              <a:rPr lang="en-US" sz="2400" dirty="0" err="1">
                <a:solidFill>
                  <a:srgbClr val="0000CC"/>
                </a:solidFill>
                <a:latin typeface="Arial Narrow" pitchFamily="34" charset="0"/>
              </a:rPr>
              <a:t>antara</a:t>
            </a:r>
            <a:r>
              <a:rPr lang="en-US" sz="2400" dirty="0">
                <a:solidFill>
                  <a:srgbClr val="0000CC"/>
                </a:solidFill>
                <a:latin typeface="Arial Narrow" pitchFamily="34" charset="0"/>
              </a:rPr>
              <a:t> lain:</a:t>
            </a: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	</a:t>
            </a:r>
          </a:p>
          <a:p>
            <a:pPr marL="630238" lvl="1" indent="-40481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400" b="0" u="sng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perlu</a:t>
            </a:r>
            <a:r>
              <a:rPr lang="en-US" sz="2400" b="0" u="sng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ribut</a:t>
            </a:r>
            <a:r>
              <a:rPr lang="en-US" sz="2400" b="0" u="sng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dengan</a:t>
            </a:r>
            <a:r>
              <a:rPr lang="en-US" sz="2400" b="0" u="sng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auditee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,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cek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apakah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memang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kebetulan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ada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urusan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mendadak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(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diduga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) yang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penting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, yang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bisa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ditinggalkan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,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jika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ya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maka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atur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schedule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penggantinya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  <a:p>
            <a:pPr marL="630238" lvl="1" indent="-40481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Jika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kondisi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tersebut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terjadi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karena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kurangnya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komitment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,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maka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catat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dan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informasikan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ke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Lead Auditor. Lead auditor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akan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menyampaikan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masalah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ini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ke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Manajemen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endParaRPr lang="en-US" sz="2400" b="0" u="sng" dirty="0">
              <a:solidFill>
                <a:srgbClr val="0000CC"/>
              </a:solidFill>
              <a:latin typeface="Arial Narrow" pitchFamily="34" charset="0"/>
            </a:endParaRP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6FFD60-2CD7-45BB-9614-1F393DA67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0C1C9-D432-4E85-847F-294BEC8E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200" y="762000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Impact" pitchFamily="34" charset="0"/>
              </a:rPr>
              <a:t>Kelemahan</a:t>
            </a:r>
            <a:r>
              <a:rPr lang="en-US" sz="3200" dirty="0">
                <a:latin typeface="Impact" pitchFamily="34" charset="0"/>
              </a:rPr>
              <a:t> </a:t>
            </a:r>
            <a:r>
              <a:rPr lang="en-US" sz="3200" dirty="0" err="1">
                <a:latin typeface="Impact" pitchFamily="34" charset="0"/>
              </a:rPr>
              <a:t>selama</a:t>
            </a:r>
            <a:endParaRPr lang="en-US" sz="3200" dirty="0">
              <a:latin typeface="Impact" pitchFamily="34" charset="0"/>
            </a:endParaRPr>
          </a:p>
        </p:txBody>
      </p:sp>
      <p:pic>
        <p:nvPicPr>
          <p:cNvPr id="15" name="Picture 14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910071" y="524470"/>
            <a:ext cx="4046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Proses AUDIT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996756"/>
            <a:ext cx="8650357" cy="436327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proses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ISO 45001:2018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program manajemen K3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?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identifikasi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bahaya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?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review ?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kreatif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menggali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kelemahan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percaya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pernyataan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lebih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Puas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keberadaan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penelitian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observasi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lapangan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Menyatakan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OK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diberikan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tanpa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B896E-EC83-4850-A2D9-A6E715ADF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96599-C3D5-4189-A763-3A9B38FF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77685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704" y="268209"/>
            <a:ext cx="2458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Impact" pitchFamily="34" charset="0"/>
              </a:rPr>
              <a:t>Teknik-teknik</a:t>
            </a:r>
            <a:endParaRPr lang="en-US" sz="3200" dirty="0">
              <a:latin typeface="Impac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62" y="692423"/>
            <a:ext cx="42979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sampling</a:t>
            </a: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4418260" y="1270575"/>
            <a:ext cx="4578350" cy="4824412"/>
          </a:xfrm>
          <a:prstGeom prst="rect">
            <a:avLst/>
          </a:prstGeom>
        </p:spPr>
        <p:txBody>
          <a:bodyPr/>
          <a:lstStyle/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Vertical Slice Sampling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Mengambil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semua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klausa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per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aturan 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Horizontal Slice Sampling                                                        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Konsentrasi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kasus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klausa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FB15-1B98-4D06-8040-CCD366B0F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59" r="8439"/>
          <a:stretch/>
        </p:blipFill>
        <p:spPr>
          <a:xfrm>
            <a:off x="200205" y="2630558"/>
            <a:ext cx="4114801" cy="3352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DEF2A-4146-4BC3-9455-89F0C3422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9F942-FD12-48D0-901C-9F2324BB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3" descr="26"/>
          <p:cNvSpPr>
            <a:spLocks noChangeArrowheads="1"/>
          </p:cNvSpPr>
          <p:nvPr/>
        </p:nvSpPr>
        <p:spPr bwMode="auto">
          <a:xfrm>
            <a:off x="2728913" y="3044824"/>
            <a:ext cx="3551237" cy="259397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9900"/>
            </a:extrusionClr>
          </a:sp3d>
        </p:spPr>
        <p:txBody>
          <a:bodyPr wrap="none" anchor="ctr">
            <a:flatTx/>
          </a:bodyPr>
          <a:lstStyle/>
          <a:p>
            <a:endParaRPr lang="id-ID"/>
          </a:p>
        </p:txBody>
      </p:sp>
      <p:sp>
        <p:nvSpPr>
          <p:cNvPr id="19" name="WordArt 4"/>
          <p:cNvSpPr>
            <a:spLocks noChangeArrowheads="1" noChangeShapeType="1" noTextEdit="1"/>
          </p:cNvSpPr>
          <p:nvPr/>
        </p:nvSpPr>
        <p:spPr bwMode="auto">
          <a:xfrm>
            <a:off x="3070225" y="3621088"/>
            <a:ext cx="2897188" cy="6778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Impact"/>
              </a:rPr>
              <a:t>ISO 19011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763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ISO : </a:t>
            </a:r>
            <a:r>
              <a:rPr lang="en-US" sz="1200" i="1" dirty="0">
                <a:latin typeface="Verdana" pitchFamily="34" charset="0"/>
              </a:rPr>
              <a:t>The International Organization for Standardization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Technical Committee ISO/TC 176/SC 2 : </a:t>
            </a:r>
            <a:r>
              <a:rPr lang="en-US" sz="1200" i="1" dirty="0">
                <a:latin typeface="Verdana" pitchFamily="34" charset="0"/>
              </a:rPr>
              <a:t>Quality Systems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Technical Committee ISO/TC 207/SC 1 : </a:t>
            </a:r>
            <a:r>
              <a:rPr lang="en-US" sz="1200" i="1" dirty="0">
                <a:latin typeface="Verdana" pitchFamily="34" charset="0"/>
              </a:rPr>
              <a:t>Environmental Management Systems  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Technical Committee ISO/TC 283 : </a:t>
            </a:r>
            <a:r>
              <a:rPr lang="en-US" sz="1200" i="1" dirty="0">
                <a:latin typeface="Verdana" pitchFamily="34" charset="0"/>
              </a:rPr>
              <a:t>Occupational Health &amp; Safety Management</a:t>
            </a:r>
            <a:endParaRPr lang="en-US" sz="1200" dirty="0">
              <a:latin typeface="Verdana" pitchFamily="34" charset="0"/>
            </a:endParaRPr>
          </a:p>
        </p:txBody>
      </p:sp>
      <p:sp>
        <p:nvSpPr>
          <p:cNvPr id="21" name="WordArt 6"/>
          <p:cNvSpPr>
            <a:spLocks noChangeArrowheads="1" noChangeShapeType="1" noTextEdit="1"/>
          </p:cNvSpPr>
          <p:nvPr/>
        </p:nvSpPr>
        <p:spPr bwMode="auto">
          <a:xfrm>
            <a:off x="3400425" y="2762250"/>
            <a:ext cx="2312988" cy="395288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  <a:scene3d>
              <a:camera prst="legacyPerspectiveBottom"/>
              <a:lightRig rig="legacyFlat3" dir="t"/>
            </a:scene3d>
            <a:sp3d extrusionH="887400" prstMaterial="legacyMatte">
              <a:extrusionClr>
                <a:srgbClr val="FFCC00"/>
              </a:extrusionClr>
            </a:sp3d>
          </a:bodyPr>
          <a:lstStyle/>
          <a:p>
            <a:pPr algn="ctr"/>
            <a:r>
              <a:rPr lang="en-US" sz="3600" kern="10" dirty="0" err="1">
                <a:ln w="9525"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Komite</a:t>
            </a:r>
            <a:r>
              <a:rPr lang="en-US" sz="3600" kern="10" dirty="0">
                <a:ln w="9525"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3600" kern="10" dirty="0" err="1">
                <a:ln w="9525"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Perumus</a:t>
            </a:r>
            <a:endParaRPr lang="en-US" sz="3600" kern="10" dirty="0">
              <a:ln w="9525">
                <a:round/>
                <a:headEnd/>
                <a:tailEnd/>
              </a:ln>
              <a:solidFill>
                <a:srgbClr val="000000"/>
              </a:solidFill>
              <a:latin typeface="Arial Black"/>
            </a:endParaRPr>
          </a:p>
        </p:txBody>
      </p:sp>
      <p:pic>
        <p:nvPicPr>
          <p:cNvPr id="30" name="Picture 15" descr="forward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695700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WordArt 16"/>
          <p:cNvSpPr>
            <a:spLocks noChangeArrowheads="1" noChangeShapeType="1" noTextEdit="1"/>
          </p:cNvSpPr>
          <p:nvPr/>
        </p:nvSpPr>
        <p:spPr bwMode="auto">
          <a:xfrm>
            <a:off x="228600" y="3394075"/>
            <a:ext cx="2255838" cy="968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ISO 9001:2015,</a:t>
            </a:r>
          </a:p>
          <a:p>
            <a:pPr algn="ct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ISO 14001:2015,</a:t>
            </a:r>
          </a:p>
          <a:p>
            <a:pPr algn="ct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ISO 45001:2018</a:t>
            </a:r>
            <a:endParaRPr lang="en-US" sz="3600" kern="10" dirty="0">
              <a:ln w="9525">
                <a:noFill/>
                <a:round/>
                <a:headEnd/>
                <a:tailEnd/>
              </a:ln>
              <a:solidFill>
                <a:srgbClr val="33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" y="0"/>
            <a:ext cx="2489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Pendahuluan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2475" y="3172807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Guidelines for Auditing Management Systems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29B225-A68C-45B5-B1BA-7A4D1811F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 dirty="0"/>
              <a:t>Internal Audit ISO 45001:2018 1/ Rev 1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56371-AD8F-469A-B76E-02C7ABCA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1377" y="304800"/>
            <a:ext cx="8229600" cy="1055077"/>
          </a:xfrm>
        </p:spPr>
        <p:txBody>
          <a:bodyPr/>
          <a:lstStyle/>
          <a:p>
            <a:pPr eaLnBrk="1" hangingPunct="1"/>
            <a:r>
              <a:rPr lang="en-US" sz="2585" dirty="0">
                <a:latin typeface="Berlin Sans FB" pitchFamily="34" charset="0"/>
              </a:rPr>
              <a:t>TEKNIK SAMPLING UNTUK MAMPU MENGGALI KELEMAHAN SISTEM  </a:t>
            </a: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037767" y="2130852"/>
            <a:ext cx="1305165" cy="7740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15" dirty="0"/>
              <a:t>Sampling </a:t>
            </a:r>
          </a:p>
          <a:p>
            <a:pPr algn="ctr"/>
            <a:r>
              <a:rPr lang="en-US" sz="2215" dirty="0" err="1"/>
              <a:t>sistem</a:t>
            </a:r>
            <a:endParaRPr lang="en-US" sz="2215" dirty="0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316942" y="1474417"/>
            <a:ext cx="2249334" cy="63216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/>
              <a:t>Sample pada area </a:t>
            </a:r>
          </a:p>
          <a:p>
            <a:pPr algn="ctr"/>
            <a:r>
              <a:rPr lang="en-US" sz="1662"/>
              <a:t>yang tidak </a:t>
            </a:r>
            <a:r>
              <a:rPr lang="en-US" sz="1846"/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531203" y="2763923"/>
            <a:ext cx="1899944" cy="6604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46"/>
              <a:t>Sample pada area</a:t>
            </a:r>
          </a:p>
          <a:p>
            <a:pPr algn="ctr"/>
            <a:r>
              <a:rPr lang="en-US" sz="1846"/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6794013" y="1474417"/>
            <a:ext cx="1668150" cy="6604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46"/>
              <a:t>Possibility </a:t>
            </a:r>
          </a:p>
          <a:p>
            <a:pPr algn="ctr"/>
            <a:r>
              <a:rPr lang="en-US" sz="1846"/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6499599" y="2365338"/>
            <a:ext cx="2488194" cy="17966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46" dirty="0"/>
              <a:t>Possibility </a:t>
            </a:r>
          </a:p>
          <a:p>
            <a:pPr algn="ctr"/>
            <a:r>
              <a:rPr lang="en-US" sz="1846" dirty="0" err="1"/>
              <a:t>temuan</a:t>
            </a:r>
            <a:r>
              <a:rPr lang="en-US" sz="1846" dirty="0"/>
              <a:t> </a:t>
            </a:r>
            <a:r>
              <a:rPr lang="en-US" sz="1846" dirty="0" err="1"/>
              <a:t>tinggi</a:t>
            </a:r>
            <a:endParaRPr lang="en-US" sz="1846" dirty="0"/>
          </a:p>
          <a:p>
            <a:pPr algn="ctr"/>
            <a:r>
              <a:rPr lang="en-US" sz="1846" dirty="0"/>
              <a:t>+</a:t>
            </a:r>
          </a:p>
          <a:p>
            <a:pPr algn="ctr"/>
            <a:r>
              <a:rPr lang="en-US" sz="1846" dirty="0" err="1"/>
              <a:t>Potensi</a:t>
            </a:r>
            <a:r>
              <a:rPr lang="en-US" sz="1846" dirty="0"/>
              <a:t> </a:t>
            </a:r>
            <a:r>
              <a:rPr lang="en-US" sz="1846" dirty="0" err="1"/>
              <a:t>melihat</a:t>
            </a:r>
            <a:endParaRPr lang="en-US" sz="1846" dirty="0"/>
          </a:p>
          <a:p>
            <a:pPr algn="ctr"/>
            <a:r>
              <a:rPr lang="en-US" sz="1846" dirty="0" err="1"/>
              <a:t>ketidakefektifan</a:t>
            </a:r>
            <a:r>
              <a:rPr lang="en-US" sz="1846" dirty="0"/>
              <a:t> </a:t>
            </a:r>
          </a:p>
          <a:p>
            <a:pPr algn="ctr"/>
            <a:r>
              <a:rPr lang="en-US" sz="1846" dirty="0" err="1"/>
              <a:t>sistem</a:t>
            </a:r>
            <a:endParaRPr lang="en-US" sz="1846" dirty="0"/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5635503" y="2897272"/>
            <a:ext cx="797169" cy="46452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5701972" y="1607767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410586" y="1739652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476529" y="2777110"/>
            <a:ext cx="863111" cy="464527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131306" y="4226376"/>
            <a:ext cx="7529146" cy="1626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>
              <a:buFontTx/>
              <a:buChar char="-"/>
            </a:pPr>
            <a:r>
              <a:rPr lang="en-US" sz="1662" dirty="0" err="1"/>
              <a:t>Cek</a:t>
            </a:r>
            <a:r>
              <a:rPr lang="en-US" sz="1662" dirty="0"/>
              <a:t> Performa </a:t>
            </a:r>
            <a:r>
              <a:rPr lang="en-US" sz="1662" dirty="0">
                <a:sym typeface="Wingdings" pitchFamily="2" charset="2"/>
              </a:rPr>
              <a:t> </a:t>
            </a:r>
            <a:r>
              <a:rPr lang="en-US" sz="1662" dirty="0" err="1">
                <a:sym typeface="Wingdings" pitchFamily="2" charset="2"/>
              </a:rPr>
              <a:t>sering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terjadi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insiden</a:t>
            </a:r>
            <a:r>
              <a:rPr lang="en-US" sz="1662" dirty="0">
                <a:sym typeface="Wingdings" pitchFamily="2" charset="2"/>
              </a:rPr>
              <a:t> di area A  </a:t>
            </a:r>
            <a:r>
              <a:rPr lang="en-US" sz="1662" dirty="0" err="1">
                <a:sym typeface="Wingdings" pitchFamily="2" charset="2"/>
              </a:rPr>
              <a:t>jadikan</a:t>
            </a:r>
            <a:r>
              <a:rPr lang="en-US" sz="1662" dirty="0">
                <a:sym typeface="Wingdings" pitchFamily="2" charset="2"/>
              </a:rPr>
              <a:t> area A </a:t>
            </a:r>
            <a:r>
              <a:rPr lang="en-US" sz="1662" dirty="0" err="1">
                <a:sym typeface="Wingdings" pitchFamily="2" charset="2"/>
              </a:rPr>
              <a:t>sebagai</a:t>
            </a:r>
            <a:r>
              <a:rPr lang="en-US" sz="1662" dirty="0">
                <a:sym typeface="Wingdings" pitchFamily="2" charset="2"/>
              </a:rPr>
              <a:t> area sampling </a:t>
            </a:r>
            <a:r>
              <a:rPr lang="en-US" sz="1662" dirty="0" err="1">
                <a:sym typeface="Wingdings" pitchFamily="2" charset="2"/>
              </a:rPr>
              <a:t>saat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melaksanakan</a:t>
            </a:r>
            <a:r>
              <a:rPr lang="en-US" sz="1662" dirty="0">
                <a:sym typeface="Wingdings" pitchFamily="2" charset="2"/>
              </a:rPr>
              <a:t> audit</a:t>
            </a:r>
          </a:p>
          <a:p>
            <a:pPr marL="161196" indent="-161196">
              <a:buFontTx/>
              <a:buChar char="-"/>
            </a:pPr>
            <a:r>
              <a:rPr lang="en-US" sz="1662" dirty="0"/>
              <a:t>Audit </a:t>
            </a:r>
            <a:r>
              <a:rPr lang="en-US" sz="1662" dirty="0" err="1"/>
              <a:t>perawatan</a:t>
            </a:r>
            <a:r>
              <a:rPr lang="en-US" sz="1662" dirty="0"/>
              <a:t> </a:t>
            </a:r>
            <a:r>
              <a:rPr lang="en-US" sz="1662" dirty="0" err="1"/>
              <a:t>infrastruktur</a:t>
            </a:r>
            <a:r>
              <a:rPr lang="en-US" sz="1662" dirty="0"/>
              <a:t> </a:t>
            </a:r>
            <a:r>
              <a:rPr lang="en-US" sz="1662" dirty="0">
                <a:sym typeface="Wingdings" pitchFamily="2" charset="2"/>
              </a:rPr>
              <a:t> </a:t>
            </a:r>
            <a:r>
              <a:rPr lang="en-US" sz="1662" dirty="0" err="1">
                <a:sym typeface="Wingdings" pitchFamily="2" charset="2"/>
              </a:rPr>
              <a:t>tanyakan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infrastruktur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apa</a:t>
            </a:r>
            <a:r>
              <a:rPr lang="en-US" sz="1662" dirty="0">
                <a:sym typeface="Wingdings" pitchFamily="2" charset="2"/>
              </a:rPr>
              <a:t> yang </a:t>
            </a:r>
            <a:r>
              <a:rPr lang="en-US" sz="1662" dirty="0" err="1">
                <a:sym typeface="Wingdings" pitchFamily="2" charset="2"/>
              </a:rPr>
              <a:t>sering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terjadi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insiden</a:t>
            </a:r>
            <a:r>
              <a:rPr lang="en-US" sz="1662" dirty="0">
                <a:sym typeface="Wingdings" pitchFamily="2" charset="2"/>
              </a:rPr>
              <a:t> </a:t>
            </a:r>
            <a:r>
              <a:rPr lang="en-US" sz="1662" dirty="0" err="1">
                <a:sym typeface="Wingdings" pitchFamily="2" charset="2"/>
              </a:rPr>
              <a:t>jadikan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infrastruktur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tersebut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sebagai</a:t>
            </a:r>
            <a:r>
              <a:rPr lang="en-US" sz="1662" dirty="0">
                <a:sym typeface="Wingdings" pitchFamily="2" charset="2"/>
              </a:rPr>
              <a:t> area sampling 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3769"/>
            <a:ext cx="681377" cy="6330462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AA893F-ED49-4965-A79F-1DC190FC2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23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04800" y="1510844"/>
            <a:ext cx="6781800" cy="4191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Tentukan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sebenarnya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ingin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ketahui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Pilih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kata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umum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istilah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masih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asing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perjelaskan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artinya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menghindari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persepsi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berbeda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bahasa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tubuh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nada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suara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memperjelas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memerlukan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sehingga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hidup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Pastikan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bahwa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lawan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bicara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mengerti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maksud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ingin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sampaikan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bila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mereka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tampak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bingung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tanyakan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Gunakan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kontak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waktu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berkomunikasi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6800" y="457200"/>
            <a:ext cx="3829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wawancara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34" y="76200"/>
            <a:ext cx="4612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Teknik-teknik</a:t>
            </a:r>
            <a:r>
              <a:rPr lang="en-US" sz="4000" dirty="0">
                <a:latin typeface="Brush Script MT" pitchFamily="66" charset="0"/>
              </a:rPr>
              <a:t> </a:t>
            </a:r>
            <a:r>
              <a:rPr lang="en-US" sz="4000" dirty="0" err="1">
                <a:latin typeface="Brush Script MT" pitchFamily="66" charset="0"/>
              </a:rPr>
              <a:t>komunikasi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50" y="587514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Saat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E8D7CE-414E-4307-A261-73EB1D462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076E1-7276-40E6-87C1-105C6E98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27"/>
          <p:cNvSpPr txBox="1">
            <a:spLocks noChangeArrowheads="1"/>
          </p:cNvSpPr>
          <p:nvPr/>
        </p:nvSpPr>
        <p:spPr>
          <a:xfrm>
            <a:off x="228600" y="381000"/>
            <a:ext cx="6705600" cy="5867400"/>
          </a:xfrm>
          <a:prstGeom prst="rect">
            <a:avLst/>
          </a:prstGeo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Aktif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memperhatikan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menjamin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mendengar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mengerti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dijelaskan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metode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Paraphasing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kata-kata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begitu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Menunggu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selesai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berbicara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sebelum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mengajukan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interupsi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respon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terpaksa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Kesimpulan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akhir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Memberikan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kesempatan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mengkoreksi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kesalahpengertian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0C2E8D-49CE-4EF1-B448-DF04EEF4E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DB608-3070-4E0A-83D0-AF547808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4CA921-5115-4582-9A62-7B7C2CF7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3" y="3162300"/>
            <a:ext cx="3993226" cy="29202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14800" y="0"/>
            <a:ext cx="5029200" cy="61264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684" y="1901325"/>
            <a:ext cx="3829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wawancara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18" y="1407394"/>
            <a:ext cx="383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Brush Script MT" pitchFamily="66" charset="0"/>
              </a:rPr>
              <a:t>Teknik</a:t>
            </a:r>
            <a:r>
              <a:rPr lang="en-US" sz="3600" dirty="0">
                <a:latin typeface="Brush Script MT" pitchFamily="66" charset="0"/>
              </a:rPr>
              <a:t> </a:t>
            </a:r>
            <a:r>
              <a:rPr lang="en-US" sz="3600" dirty="0" err="1">
                <a:latin typeface="Brush Script MT" pitchFamily="66" charset="0"/>
              </a:rPr>
              <a:t>komunikasi</a:t>
            </a:r>
            <a:r>
              <a:rPr lang="en-US" sz="3600" dirty="0">
                <a:latin typeface="Brush Script MT" pitchFamily="66" charset="0"/>
              </a:rPr>
              <a:t> </a:t>
            </a:r>
            <a:r>
              <a:rPr lang="en-US" sz="3600" dirty="0" err="1">
                <a:latin typeface="Brush Script MT" pitchFamily="66" charset="0"/>
              </a:rPr>
              <a:t>saat</a:t>
            </a:r>
            <a:r>
              <a:rPr lang="en-US" sz="3600" dirty="0">
                <a:latin typeface="Brush Script MT" pitchFamily="66" charset="0"/>
              </a:rPr>
              <a:t> </a:t>
            </a:r>
          </a:p>
        </p:txBody>
      </p:sp>
      <p:pic>
        <p:nvPicPr>
          <p:cNvPr id="17" name="Picture 16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267200" y="533400"/>
            <a:ext cx="4665662" cy="5257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Open question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membutuhkan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Probing question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Closed question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kepastian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D010D0-D1BE-425A-8C32-FD55A3F1CE79}"/>
              </a:ext>
            </a:extLst>
          </p:cNvPr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F3028-C8C2-48CC-A5DC-77CD8C37E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Internal Audit ISO 45001:2018 1/ Rev 1 (c)Copyright. Sentral Sistem, Nov 2018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2FC86-187E-411F-AFD1-FFF2BCB8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6"/>
          <p:cNvGraphicFramePr>
            <a:graphicFrameLocks noGrp="1"/>
          </p:cNvGraphicFramePr>
          <p:nvPr/>
        </p:nvGraphicFramePr>
        <p:xfrm>
          <a:off x="76200" y="967104"/>
          <a:ext cx="8915400" cy="5281296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Open Question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Probing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Closed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pertanyaan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banyak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dengan pertanyaan ini kita mendapat informasi tertentu secara mendetail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kita mendapat konfirmasi yang pasti tentang suatu hal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Dapatkah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jelaskan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mengenai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metode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Identifikasi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Aspek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/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Bahaya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Penilaian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Pengendalian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Dampak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Resikonya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 : </a:t>
                      </a: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Berapa hasil pengukuran kebisingan diarea produksi 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Jadi karena kebisingan melebihi Ambang yang telah ditentukan jadi Anda membatasi jam kerja operator dengan cara rotasi kerja ?  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 bila Auditor tidak jeli dalam memilih informasi dan intensive dalam menanyakannya maka informasi yang diterima bias dari tujuan audit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terlalu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sering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menggunakannya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berakibat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hidup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didapat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8600" y="-76200"/>
            <a:ext cx="2255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latin typeface="Brush Script MT" pitchFamily="66" charset="0"/>
              </a:rPr>
              <a:t>Teknik</a:t>
            </a:r>
            <a:r>
              <a:rPr lang="en-US" sz="6600" dirty="0">
                <a:latin typeface="Brush Script MT" pitchFamily="66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0" y="-117396"/>
            <a:ext cx="418896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  <a:latin typeface="Impact" pitchFamily="34" charset="0"/>
              </a:rPr>
              <a:t>wawancara</a:t>
            </a:r>
            <a:endParaRPr lang="en-US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9A931-AEF4-41D7-BDD9-7BA1CBA5A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9BE7E-489A-411C-BE7A-1337852C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2171700" cy="6858000"/>
            <a:chOff x="0" y="0"/>
            <a:chExt cx="2171700" cy="6858000"/>
          </a:xfrm>
        </p:grpSpPr>
        <p:pic>
          <p:nvPicPr>
            <p:cNvPr id="6" name="Picture 5" descr="audit lingkungan 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71700" cy="1628775"/>
            </a:xfrm>
            <a:prstGeom prst="rect">
              <a:avLst/>
            </a:prstGeom>
          </p:spPr>
        </p:pic>
        <p:pic>
          <p:nvPicPr>
            <p:cNvPr id="7" name="Picture 6" descr="audit lingkungan 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27801"/>
              <a:ext cx="2171700" cy="1621222"/>
            </a:xfrm>
            <a:prstGeom prst="rect">
              <a:avLst/>
            </a:prstGeom>
          </p:spPr>
        </p:pic>
        <p:pic>
          <p:nvPicPr>
            <p:cNvPr id="8" name="Picture 7" descr="audit lingkungan 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76625"/>
              <a:ext cx="2171700" cy="1628775"/>
            </a:xfrm>
            <a:prstGeom prst="rect">
              <a:avLst/>
            </a:prstGeom>
          </p:spPr>
        </p:pic>
        <p:pic>
          <p:nvPicPr>
            <p:cNvPr id="9" name="Picture 8" descr="audit lingkungan 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29225"/>
              <a:ext cx="2171700" cy="16287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609721" y="0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ush Script MT" pitchFamily="66" charset="0"/>
              </a:rPr>
              <a:t>Hal-</a:t>
            </a:r>
            <a:r>
              <a:rPr lang="en-US" sz="3200" dirty="0" err="1">
                <a:latin typeface="Brush Script MT" pitchFamily="66" charset="0"/>
              </a:rPr>
              <a:t>hal</a:t>
            </a:r>
            <a:r>
              <a:rPr lang="en-US" sz="3200" dirty="0">
                <a:latin typeface="Brush Script MT" pitchFamily="66" charset="0"/>
              </a:rPr>
              <a:t> yang </a:t>
            </a:r>
            <a:r>
              <a:rPr lang="en-US" sz="3200" dirty="0" err="1">
                <a:latin typeface="Brush Script MT" pitchFamily="66" charset="0"/>
              </a:rPr>
              <a:t>harus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dihindari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405825"/>
            <a:ext cx="3047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ush Script MT" pitchFamily="66" charset="0"/>
              </a:rPr>
              <a:t>Selama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Pelaksanaan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1800" y="-76200"/>
            <a:ext cx="218040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1143000"/>
            <a:ext cx="6629400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Memberi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pertanyaan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mengandung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beban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memojokan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loaded and leading question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mengapa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mengunakan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ijin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kerja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sudah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jelas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sengaja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membiarkan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pengendalian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berjalan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Berdebat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200" dirty="0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menghindarinya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minta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memilih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sample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berikutnya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diperiksa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Merasa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diaudit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disarankan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banyak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daripada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pembicara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seharusnya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plating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25E7D2-743B-43A4-97F3-C87FBDE29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55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8995C-B488-4778-B2EA-CD286E6C7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027237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HASIL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FF00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9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666999" y="1295400"/>
            <a:ext cx="62484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Nonconformity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1588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membaginya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2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: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Minor Nonconformity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lvl="1" indent="-568325">
              <a:lnSpc>
                <a:spcPct val="110000"/>
              </a:lnSpc>
              <a:buFont typeface="Wingdings 2" pitchFamily="18" charset="2"/>
              <a:buNone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Peningkatan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Improvement Opportunity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menimbulkan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efektifitas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08F0FF-1240-47A5-A8BB-38E8B06A3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9B0F4-8477-492F-81E8-5D3FA9D3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00563" y="0"/>
            <a:ext cx="4664075" cy="6858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4479925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1438" y="76200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8600" y="1219200"/>
            <a:ext cx="342900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072357" y="3429794"/>
            <a:ext cx="6858000" cy="158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9394" y="372070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52400" y="1447800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800" u="sng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ISO 45001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minor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terhadap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elemen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mengisyaratkan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dikategorikan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major nonconformity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249972"/>
            <a:ext cx="4267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Semua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id-ID" sz="2000" dirty="0">
                <a:latin typeface="Arial" pitchFamily="34" charset="0"/>
                <a:cs typeface="Arial" pitchFamily="34" charset="0"/>
              </a:rPr>
              <a:t>bisa berakibat fatal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Tidak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melakukan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pemeriksaan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gas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saat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bekerja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diruang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terbatas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memakai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body harness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saat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bekerja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di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ketinggian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Mengelas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bahan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mudah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terbakar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Mengganjal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interlock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cover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mesin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490DA9-11EB-463E-A04E-DE7036EE7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58A77-66FD-4F83-980A-EEE588D4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0"/>
            <a:ext cx="9164638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1438" y="76200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8600" y="1219200"/>
            <a:ext cx="342900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9394" y="372070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81404" y="1931939"/>
            <a:ext cx="778119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200" b="1" dirty="0">
                <a:latin typeface="Century Gothic" pitchFamily="34" charset="0"/>
              </a:rPr>
              <a:t>Minor Nonconformity : </a:t>
            </a:r>
            <a:r>
              <a:rPr lang="en-US" sz="2200" b="1" dirty="0" err="1">
                <a:latin typeface="Century Gothic" pitchFamily="34" charset="0"/>
              </a:rPr>
              <a:t>kriterianya</a:t>
            </a:r>
            <a:r>
              <a:rPr lang="en-US" sz="2200" b="1" dirty="0">
                <a:latin typeface="Century Gothic" pitchFamily="34" charset="0"/>
              </a:rPr>
              <a:t> </a:t>
            </a:r>
            <a:r>
              <a:rPr lang="en-US" sz="2200" b="1" dirty="0" err="1">
                <a:latin typeface="Century Gothic" pitchFamily="34" charset="0"/>
              </a:rPr>
              <a:t>a.l</a:t>
            </a:r>
            <a:endParaRPr lang="en-US" sz="2200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 err="1">
                <a:latin typeface="Century Gothic" pitchFamily="34" charset="0"/>
              </a:rPr>
              <a:t>Ketidaksesuaian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terhadap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persyaratan</a:t>
            </a:r>
            <a:r>
              <a:rPr lang="en-US" sz="2000" b="1" dirty="0">
                <a:latin typeface="Century Gothic" pitchFamily="34" charset="0"/>
              </a:rPr>
              <a:t> ISO 45001:2018 yang </a:t>
            </a:r>
            <a:r>
              <a:rPr lang="en-US" sz="2000" b="1" dirty="0" err="1">
                <a:latin typeface="Century Gothic" pitchFamily="34" charset="0"/>
              </a:rPr>
              <a:t>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mengakibatkan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pada</a:t>
            </a:r>
            <a:r>
              <a:rPr lang="en-US" sz="2000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dari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sistem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mengurangi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kemampuannya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dalam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menjamin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kondisi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proses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terkontrol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id-ID" b="1" dirty="0">
                <a:latin typeface="Century Gothic" pitchFamily="34" charset="0"/>
              </a:rPr>
              <a:t>Kondisi fatal </a:t>
            </a:r>
            <a:endParaRPr lang="en-US" b="1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disebabkan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a.l</a:t>
            </a:r>
            <a:r>
              <a:rPr lang="en-US" sz="2000" b="1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pada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dokumentasi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dan</a:t>
            </a:r>
            <a:r>
              <a:rPr lang="en-US" b="1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Satu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atau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lebih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ketidakkonsistenan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penerapan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persyaratan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tidak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mengakibatkan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kepada</a:t>
            </a:r>
            <a:r>
              <a:rPr lang="en-US" b="1" dirty="0">
                <a:latin typeface="Century Gothic" pitchFamily="34" charset="0"/>
              </a:rPr>
              <a:t> 3 </a:t>
            </a:r>
            <a:r>
              <a:rPr lang="en-US" b="1" dirty="0" err="1">
                <a:latin typeface="Century Gothic" pitchFamily="34" charset="0"/>
              </a:rPr>
              <a:t>hal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tersebut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diatas</a:t>
            </a:r>
            <a:r>
              <a:rPr lang="en-US" b="1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7F5FD5-CA4F-4CF8-A112-DBAA057D0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0600B-B196-4580-B12C-8E132C5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8" y="171505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4322885" y="695325"/>
            <a:ext cx="4744915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Kejelasan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mempermudah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orang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memahami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permasalahannya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Pastikan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prinsip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PLOR (Problem, Location, Objectives Evidence, Reference)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09417-4A37-4CA2-A56A-BDAC66BE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5" y="1018401"/>
            <a:ext cx="3932261" cy="33835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9760C-365B-4FF3-AFA8-2BAFA5C18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2D979-F979-4D4B-BB52-9EA286B0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33337"/>
            <a:ext cx="5962314" cy="631565"/>
          </a:xfrm>
          <a:noFill/>
        </p:spPr>
        <p:txBody>
          <a:bodyPr anchorCtr="1">
            <a:normAutofit fontScale="90000"/>
          </a:bodyPr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Internal Audit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699" name="Text Box 3"/>
          <p:cNvSpPr>
            <a:spLocks noGrp="1" noChangeArrowheads="1"/>
          </p:cNvSpPr>
          <p:nvPr>
            <p:ph type="body" sz="half" idx="1"/>
          </p:nvPr>
        </p:nvSpPr>
        <p:spPr>
          <a:xfrm>
            <a:off x="3254429" y="1011499"/>
            <a:ext cx="5505114" cy="4371240"/>
          </a:xfrm>
          <a:noFill/>
        </p:spPr>
        <p:txBody>
          <a:bodyPr>
            <a:noAutofit/>
          </a:bodyPr>
          <a:lstStyle/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menentukan</a:t>
            </a:r>
            <a:r>
              <a:rPr lang="en-US" sz="1900" dirty="0"/>
              <a:t> </a:t>
            </a:r>
            <a:r>
              <a:rPr lang="en-US" sz="1900" dirty="0" err="1"/>
              <a:t>apakah</a:t>
            </a:r>
            <a:r>
              <a:rPr lang="en-US" sz="1900" dirty="0"/>
              <a:t> </a:t>
            </a:r>
            <a:r>
              <a:rPr lang="en-US" sz="1900" b="1" dirty="0"/>
              <a:t>Sistem </a:t>
            </a:r>
            <a:r>
              <a:rPr lang="en-US" sz="1900" b="1" dirty="0" err="1"/>
              <a:t>Manajemen</a:t>
            </a:r>
            <a:r>
              <a:rPr lang="en-US" sz="1900" b="1" dirty="0"/>
              <a:t> K3 </a:t>
            </a:r>
            <a:r>
              <a:rPr lang="en-US" sz="1900" b="1" dirty="0" err="1"/>
              <a:t>perusahaan</a:t>
            </a:r>
            <a:r>
              <a:rPr lang="en-US" sz="1900" b="1" dirty="0"/>
              <a:t> </a:t>
            </a:r>
            <a:r>
              <a:rPr lang="en-US" sz="1900" b="1" dirty="0" err="1"/>
              <a:t>telah</a:t>
            </a:r>
            <a:r>
              <a:rPr lang="en-US" sz="1900" b="1" dirty="0"/>
              <a:t> </a:t>
            </a:r>
            <a:r>
              <a:rPr lang="en-US" sz="1900" b="1" dirty="0" err="1"/>
              <a:t>memenuhi</a:t>
            </a:r>
            <a:r>
              <a:rPr lang="en-US" sz="1900" b="1" dirty="0"/>
              <a:t> </a:t>
            </a:r>
            <a:r>
              <a:rPr lang="en-US" sz="1900" b="1" dirty="0" err="1"/>
              <a:t>persyaratan</a:t>
            </a:r>
            <a:r>
              <a:rPr lang="en-US" sz="1900" b="1" dirty="0"/>
              <a:t> ISO 45001:2018, </a:t>
            </a:r>
            <a:r>
              <a:rPr lang="en-US" sz="1900" b="1" dirty="0" err="1"/>
              <a:t>Persyaratan</a:t>
            </a:r>
            <a:r>
              <a:rPr lang="en-US" sz="1900" b="1" dirty="0"/>
              <a:t> </a:t>
            </a:r>
            <a:r>
              <a:rPr lang="en-US" sz="1900" b="1" dirty="0" err="1"/>
              <a:t>Hukum</a:t>
            </a:r>
            <a:r>
              <a:rPr lang="en-US" sz="1900" b="1" dirty="0"/>
              <a:t> </a:t>
            </a:r>
            <a:r>
              <a:rPr lang="en-US" sz="1900" b="1" dirty="0" err="1"/>
              <a:t>dan</a:t>
            </a:r>
            <a:r>
              <a:rPr lang="en-US" sz="1900" b="1" dirty="0"/>
              <a:t> </a:t>
            </a:r>
            <a:r>
              <a:rPr lang="en-US" sz="1900" b="1" dirty="0" err="1"/>
              <a:t>Persyaratan</a:t>
            </a:r>
            <a:r>
              <a:rPr lang="en-US" sz="1900" b="1" dirty="0"/>
              <a:t> Lain </a:t>
            </a:r>
            <a:r>
              <a:rPr lang="en-US" sz="1900" b="1" dirty="0" err="1"/>
              <a:t>terkait</a:t>
            </a:r>
            <a:endParaRPr lang="en-US" sz="1900" b="1" dirty="0"/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memverifikasi</a:t>
            </a:r>
            <a:r>
              <a:rPr lang="en-US" sz="1900" dirty="0"/>
              <a:t> </a:t>
            </a:r>
            <a:r>
              <a:rPr lang="en-US" sz="1900" dirty="0" err="1"/>
              <a:t>apakah</a:t>
            </a:r>
            <a:r>
              <a:rPr lang="en-US" sz="1900" dirty="0"/>
              <a:t> </a:t>
            </a:r>
            <a:r>
              <a:rPr lang="en-US" sz="1900" b="1" dirty="0"/>
              <a:t>Sistem </a:t>
            </a:r>
            <a:r>
              <a:rPr lang="en-US" sz="1900" b="1" dirty="0" err="1"/>
              <a:t>Manajemen</a:t>
            </a:r>
            <a:r>
              <a:rPr lang="en-US" sz="1900" b="1" dirty="0"/>
              <a:t> K3 </a:t>
            </a:r>
            <a:r>
              <a:rPr lang="en-US" sz="1900" b="1" dirty="0" err="1"/>
              <a:t>telah</a:t>
            </a:r>
            <a:r>
              <a:rPr lang="en-US" sz="1900" b="1" dirty="0"/>
              <a:t> </a:t>
            </a:r>
            <a:r>
              <a:rPr lang="en-US" sz="1900" b="1" dirty="0" err="1"/>
              <a:t>dilaksanakan</a:t>
            </a:r>
            <a:r>
              <a:rPr lang="en-US" sz="1900" dirty="0"/>
              <a:t> </a:t>
            </a:r>
            <a:r>
              <a:rPr lang="en-US" sz="1900" dirty="0" err="1"/>
              <a:t>oleh</a:t>
            </a:r>
            <a:r>
              <a:rPr lang="en-US" sz="1900" dirty="0"/>
              <a:t> </a:t>
            </a:r>
            <a:r>
              <a:rPr lang="en-US" sz="1900" dirty="0" err="1"/>
              <a:t>semua</a:t>
            </a:r>
            <a:r>
              <a:rPr lang="en-US" sz="1900" dirty="0"/>
              <a:t> </a:t>
            </a:r>
            <a:r>
              <a:rPr lang="en-US" sz="1900" dirty="0" err="1"/>
              <a:t>lapisan</a:t>
            </a:r>
            <a:r>
              <a:rPr lang="en-US" sz="1900" dirty="0"/>
              <a:t> </a:t>
            </a:r>
            <a:r>
              <a:rPr lang="en-US" sz="1900" dirty="0" err="1"/>
              <a:t>organisasi</a:t>
            </a:r>
            <a:r>
              <a:rPr lang="en-US" sz="1900" dirty="0"/>
              <a:t> </a:t>
            </a:r>
            <a:r>
              <a:rPr lang="en-US" sz="1900" dirty="0" err="1"/>
              <a:t>sesuai</a:t>
            </a:r>
            <a:r>
              <a:rPr lang="en-US" sz="1900" dirty="0"/>
              <a:t>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kebijakan</a:t>
            </a:r>
            <a:r>
              <a:rPr lang="en-US" sz="1900" dirty="0"/>
              <a:t> yang </a:t>
            </a:r>
            <a:r>
              <a:rPr lang="en-US" sz="1900" dirty="0" err="1"/>
              <a:t>telah</a:t>
            </a:r>
            <a:r>
              <a:rPr lang="en-US" sz="1900" dirty="0"/>
              <a:t> </a:t>
            </a:r>
            <a:r>
              <a:rPr lang="en-US" sz="1900" dirty="0" err="1"/>
              <a:t>ditetapkan</a:t>
            </a:r>
            <a:r>
              <a:rPr lang="en-US" sz="1900" dirty="0"/>
              <a:t>.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b="1" dirty="0" err="1"/>
              <a:t>mengidentifikasi</a:t>
            </a:r>
            <a:r>
              <a:rPr lang="en-US" sz="1900" b="1" dirty="0"/>
              <a:t> </a:t>
            </a:r>
            <a:r>
              <a:rPr lang="en-US" sz="1900" b="1" dirty="0" err="1"/>
              <a:t>kesesuaian</a:t>
            </a:r>
            <a:r>
              <a:rPr lang="en-US" sz="1900" b="1" dirty="0"/>
              <a:t> </a:t>
            </a:r>
            <a:r>
              <a:rPr lang="en-US" sz="1900" b="1" dirty="0" err="1"/>
              <a:t>dan</a:t>
            </a:r>
            <a:r>
              <a:rPr lang="en-US" sz="1900" b="1" dirty="0"/>
              <a:t> </a:t>
            </a:r>
            <a:r>
              <a:rPr lang="en-US" sz="1900" b="1" dirty="0" err="1"/>
              <a:t>ketidaksesuaian</a:t>
            </a:r>
            <a:r>
              <a:rPr lang="en-US" sz="1900" b="1" dirty="0"/>
              <a:t> </a:t>
            </a:r>
            <a:r>
              <a:rPr lang="en-US" sz="1900" dirty="0" err="1"/>
              <a:t>terhadap</a:t>
            </a:r>
            <a:r>
              <a:rPr lang="en-US" sz="1900" dirty="0"/>
              <a:t> </a:t>
            </a:r>
            <a:r>
              <a:rPr lang="en-US" sz="1900" dirty="0" err="1"/>
              <a:t>persyaratan</a:t>
            </a:r>
            <a:r>
              <a:rPr lang="en-US" sz="1900" dirty="0"/>
              <a:t> </a:t>
            </a:r>
            <a:r>
              <a:rPr lang="en-US" sz="1900" dirty="0" err="1"/>
              <a:t>sistem</a:t>
            </a:r>
            <a:r>
              <a:rPr lang="en-US" sz="1900" dirty="0"/>
              <a:t> </a:t>
            </a:r>
            <a:r>
              <a:rPr lang="en-US" sz="1900" dirty="0" err="1"/>
              <a:t>manajemen</a:t>
            </a:r>
            <a:r>
              <a:rPr lang="en-US" sz="1900" dirty="0"/>
              <a:t> K3 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mengevaluasi</a:t>
            </a:r>
            <a:r>
              <a:rPr lang="en-US" sz="1900" dirty="0"/>
              <a:t> </a:t>
            </a:r>
            <a:r>
              <a:rPr lang="en-US" sz="1900" b="1" dirty="0" err="1"/>
              <a:t>keefektifan</a:t>
            </a:r>
            <a:r>
              <a:rPr lang="en-US" sz="1900" b="1" dirty="0"/>
              <a:t> </a:t>
            </a:r>
            <a:r>
              <a:rPr lang="en-US" sz="1900" b="1" dirty="0" err="1"/>
              <a:t>dari</a:t>
            </a:r>
            <a:r>
              <a:rPr lang="en-US" sz="1900" b="1" dirty="0"/>
              <a:t> </a:t>
            </a:r>
            <a:r>
              <a:rPr lang="en-US" sz="1900" b="1" dirty="0" err="1"/>
              <a:t>sistem</a:t>
            </a:r>
            <a:r>
              <a:rPr lang="en-US" sz="1900" b="1" dirty="0"/>
              <a:t> </a:t>
            </a:r>
            <a:r>
              <a:rPr lang="en-US" sz="1900" b="1" dirty="0" err="1"/>
              <a:t>manajemen</a:t>
            </a:r>
            <a:r>
              <a:rPr lang="en-US" sz="1900" b="1" dirty="0"/>
              <a:t> K3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rangka</a:t>
            </a:r>
            <a:r>
              <a:rPr lang="en-US" sz="1900" dirty="0"/>
              <a:t> </a:t>
            </a:r>
            <a:r>
              <a:rPr lang="en-US" sz="1900" dirty="0" err="1"/>
              <a:t>memenuhi</a:t>
            </a:r>
            <a:r>
              <a:rPr lang="en-US" sz="1900" dirty="0"/>
              <a:t> </a:t>
            </a:r>
            <a:r>
              <a:rPr lang="en-US" sz="1900" dirty="0" err="1"/>
              <a:t>persyaratan</a:t>
            </a:r>
            <a:r>
              <a:rPr lang="en-US" sz="1900" dirty="0"/>
              <a:t> K3,  </a:t>
            </a:r>
            <a:r>
              <a:rPr lang="en-US" sz="1900" dirty="0" err="1"/>
              <a:t>pencapaian</a:t>
            </a:r>
            <a:r>
              <a:rPr lang="en-US" sz="1900" dirty="0"/>
              <a:t> target </a:t>
            </a:r>
            <a:r>
              <a:rPr lang="en-US" sz="1900" dirty="0" err="1"/>
              <a:t>manajemen</a:t>
            </a:r>
            <a:r>
              <a:rPr lang="en-US" sz="1900" dirty="0"/>
              <a:t>, </a:t>
            </a:r>
            <a:r>
              <a:rPr lang="en-US" sz="1900" dirty="0" err="1"/>
              <a:t>persyaratan</a:t>
            </a:r>
            <a:r>
              <a:rPr lang="en-US" sz="1900" dirty="0"/>
              <a:t> </a:t>
            </a:r>
            <a:r>
              <a:rPr lang="en-US" sz="1900" dirty="0" err="1"/>
              <a:t>lainnya</a:t>
            </a:r>
            <a:r>
              <a:rPr lang="en-US" sz="1900" dirty="0"/>
              <a:t>.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mengidentifikasi</a:t>
            </a:r>
            <a:r>
              <a:rPr lang="en-US" sz="1900" dirty="0"/>
              <a:t> </a:t>
            </a:r>
            <a:r>
              <a:rPr lang="en-US" sz="1900" b="1" dirty="0" err="1"/>
              <a:t>peluang</a:t>
            </a:r>
            <a:r>
              <a:rPr lang="en-US" sz="1900" b="1" dirty="0"/>
              <a:t> </a:t>
            </a:r>
            <a:r>
              <a:rPr lang="en-US" sz="1900" b="1" dirty="0" err="1"/>
              <a:t>peningkatan</a:t>
            </a:r>
            <a:r>
              <a:rPr lang="en-US" sz="1900" b="1" dirty="0"/>
              <a:t> </a:t>
            </a:r>
            <a:r>
              <a:rPr lang="en-US" sz="1900" b="1" dirty="0" err="1"/>
              <a:t>dan</a:t>
            </a:r>
            <a:r>
              <a:rPr lang="en-US" sz="1900" b="1" dirty="0"/>
              <a:t> </a:t>
            </a:r>
            <a:r>
              <a:rPr lang="en-US" sz="1900" b="1" dirty="0" err="1"/>
              <a:t>perbaikan</a:t>
            </a:r>
            <a:r>
              <a:rPr lang="en-US" sz="1900" dirty="0"/>
              <a:t> yang </a:t>
            </a:r>
            <a:r>
              <a:rPr lang="en-US" sz="1900" dirty="0" err="1"/>
              <a:t>diperlukan</a:t>
            </a:r>
            <a:r>
              <a:rPr lang="en-US" sz="1900" dirty="0"/>
              <a:t>.</a:t>
            </a:r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endParaRPr lang="en-US" sz="19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970814" y="838200"/>
            <a:ext cx="4173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https://wapenk.files.wordpress.com/2012/11/pergi.jpg?w=80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272"/>
          <a:stretch/>
        </p:blipFill>
        <p:spPr bwMode="auto">
          <a:xfrm>
            <a:off x="-9865" y="0"/>
            <a:ext cx="2986611" cy="685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894931" y="263769"/>
            <a:ext cx="0" cy="633046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91E08-D421-423A-B530-153AC9F4E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6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73393-3F8C-430A-980B-76D3E0933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08866"/>
      </p:ext>
    </p:extLst>
  </p:cSld>
  <p:clrMapOvr>
    <a:masterClrMapping/>
  </p:clrMapOvr>
  <p:transition>
    <p:random/>
    <p:sndAc>
      <p:stSnd>
        <p:snd r:embed="rId3" name="WHOOSH.WAV"/>
      </p:stSnd>
    </p:sndAc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419600" y="533400"/>
            <a:ext cx="450459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chemeClr val="bg1"/>
                </a:solidFill>
                <a:latin typeface="Comic Sans MS" pitchFamily="66" charset="0"/>
              </a:rPr>
              <a:t>Contoh</a:t>
            </a:r>
            <a:r>
              <a:rPr lang="en-US" sz="3200" b="0" dirty="0">
                <a:solidFill>
                  <a:schemeClr val="bg1"/>
                </a:solidFill>
                <a:latin typeface="Comic Sans MS" pitchFamily="66" charset="0"/>
              </a:rPr>
              <a:t> :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Pengendalian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kontraktor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konsisten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dilakukan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misal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pada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dept. Engineering </a:t>
            </a:r>
          </a:p>
          <a:p>
            <a:endParaRPr lang="en-US" sz="2400" b="0" u="sng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Kontraktor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PT ABC, form </a:t>
            </a:r>
            <a:r>
              <a:rPr lang="en-US" sz="2400" u="sng" dirty="0">
                <a:solidFill>
                  <a:schemeClr val="bg1"/>
                </a:solidFill>
                <a:latin typeface="Comic Sans MS" pitchFamily="66" charset="0"/>
              </a:rPr>
              <a:t>Work Permit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masih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diisi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tidak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sesuai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yang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diminta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oleh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Prosedur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Pengendalian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Kontraktor</a:t>
            </a:r>
            <a:endParaRPr lang="en-US" sz="2400" b="0" u="sng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9800" y="18288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0550" y="25101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357693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57800" y="54819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2609F-8E34-4A82-A474-4764C00A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5" y="1018401"/>
            <a:ext cx="3932261" cy="33835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36C8F-0CFC-4878-892D-31ED4131B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1CDC4-5DB1-4267-9BB7-4D9DC787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32654"/>
            <a:ext cx="9144000" cy="461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64831" y="4201361"/>
            <a:ext cx="7884831" cy="1595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err="1"/>
              <a:t>Buat</a:t>
            </a:r>
            <a:r>
              <a:rPr lang="en-US" sz="4400" dirty="0"/>
              <a:t> </a:t>
            </a:r>
            <a:r>
              <a:rPr lang="en-US" sz="4400" dirty="0" err="1"/>
              <a:t>Laporan</a:t>
            </a:r>
            <a:r>
              <a:rPr lang="en-US" sz="4400" dirty="0"/>
              <a:t> </a:t>
            </a:r>
            <a:r>
              <a:rPr lang="en-US" sz="4400" dirty="0" err="1"/>
              <a:t>Temuan</a:t>
            </a:r>
            <a:r>
              <a:rPr lang="en-US" sz="4400" dirty="0"/>
              <a:t> Audit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Metode</a:t>
            </a:r>
            <a:r>
              <a:rPr lang="en-US" sz="4400" dirty="0"/>
              <a:t> PLOR</a:t>
            </a:r>
          </a:p>
          <a:p>
            <a:pPr marL="0" indent="0" algn="ctr"/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lvl="1" algn="ctr" eaLnBrk="1" hangingPunct="1"/>
            <a:endParaRPr lang="en-US" sz="4800" dirty="0"/>
          </a:p>
          <a:p>
            <a:pPr lvl="1" algn="ctr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sz="4800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4139" y="4226627"/>
            <a:ext cx="1671550" cy="16715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572232" y="5736998"/>
            <a:ext cx="25717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Waktu : </a:t>
            </a:r>
            <a:r>
              <a:rPr lang="en-US" sz="1846" dirty="0">
                <a:solidFill>
                  <a:srgbClr val="0000CC"/>
                </a:solidFill>
                <a:latin typeface="Century Gothic" pitchFamily="34" charset="0"/>
              </a:rPr>
              <a:t>30</a:t>
            </a:r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11" name="Picture 2" descr="C:\Users\MGR\AppData\Roaming\PixelMetrics\CaptureWiz\Temp\72.jpg">
            <a:extLst>
              <a:ext uri="{FF2B5EF4-FFF2-40B4-BE49-F238E27FC236}">
                <a16:creationId xmlns:a16="http://schemas.microsoft.com/office/drawing/2014/main" id="{27C69603-5231-40CB-8B7A-3160FE92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27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0A734-C502-4ADE-92D1-075EB202A6FD}"/>
              </a:ext>
            </a:extLst>
          </p:cNvPr>
          <p:cNvSpPr txBox="1"/>
          <p:nvPr/>
        </p:nvSpPr>
        <p:spPr>
          <a:xfrm>
            <a:off x="1633939" y="3313"/>
            <a:ext cx="3090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WORKSHOP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6029D-FDB5-475A-AF0D-63CDBAA47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0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B2CBA-41DF-47AB-B50E-7BDF5B7C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99" y="3886200"/>
            <a:ext cx="3999364" cy="2971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51054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069384" y="533400"/>
            <a:ext cx="39993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meeting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92349" y="152400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Closing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90500" y="533400"/>
            <a:ext cx="4724399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Memperkenalkan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 team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apabila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peserta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tidak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ikut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saat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opening meeting )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Mereview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scope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Hasil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keseluruhan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Improvement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praktek-praktek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baik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(Strong point)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Penjelasan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masalah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nonconformances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)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dengan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akibat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ditimbulkan</a:t>
            </a: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Menjelaskan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bahwa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adalah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sampling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bahwa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problem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terjadi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area yang lain,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sehingga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tindakan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koreksi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tidak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hanya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dilakukan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terhadap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hasil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temuan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tetapi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juga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terhadap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sistem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dimana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nonconformances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tersebut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Rekomendasi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untuk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improvement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dimasa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datang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bila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Rencana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follow up /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verifikasi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  </a:t>
            </a:r>
            <a:endParaRPr lang="en-GB" sz="16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AutoShape 2" descr="Image result for closing meeting">
            <a:extLst>
              <a:ext uri="{FF2B5EF4-FFF2-40B4-BE49-F238E27FC236}">
                <a16:creationId xmlns:a16="http://schemas.microsoft.com/office/drawing/2014/main" id="{8659446A-3F5E-4FE9-8196-B1B85C185E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99EEB-1F2D-479B-BCC1-95270E5BC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47AE9-B137-4751-9EE5-AB94438C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9ACBA-EE1A-4766-9175-089491F71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746" y="-9940"/>
            <a:ext cx="9144000" cy="68679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19200" y="4800600"/>
            <a:ext cx="496802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 INTERNAL</a:t>
            </a:r>
            <a:endParaRPr lang="en-US" sz="6000" b="1" cap="all" spc="0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28600" y="396053"/>
            <a:ext cx="6172200" cy="55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0" eaLnBrk="0" hangingPunct="0">
              <a:lnSpc>
                <a:spcPct val="120000"/>
              </a:lnSpc>
              <a:tabLst>
                <a:tab pos="533400" algn="l"/>
              </a:tabLst>
            </a:pPr>
            <a:r>
              <a:rPr lang="en-GB" sz="2800" b="0" dirty="0">
                <a:latin typeface="Century Gothic" pitchFamily="34" charset="0"/>
              </a:rPr>
              <a:t>FASE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0A1DE-4752-4087-81DB-4C3D84AB3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FCFCF-7F72-482B-AB91-8A003F7F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286000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Follow Up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99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0099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743200" y="1219200"/>
            <a:ext cx="6172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C2DA8B-555E-4A55-913E-777660807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BF89A-CDA0-469A-B5D8-F0257432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276600" y="430887"/>
            <a:ext cx="44628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Temuan</a:t>
            </a:r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 Audit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381000" y="0"/>
            <a:ext cx="41910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Tindakan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Perbaikan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09600" y="2066718"/>
            <a:ext cx="8311662" cy="482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eliminate a detected nonconformity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Corrective 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eliminate the causes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detected nonconformity or other undesirable situation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 2 : Corrective action is taken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karena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jangan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mengetahui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penyebabnya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menghasilkan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yang juga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A379FF-6088-4D0F-8493-9B794713C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49B90D-3069-4974-99EC-0D27678A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32654"/>
            <a:ext cx="9144000" cy="461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3769"/>
            <a:ext cx="9144000" cy="1308589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Studi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Kasus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6504" y="2975462"/>
            <a:ext cx="9144000" cy="130858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 err="1"/>
              <a:t>Periksa</a:t>
            </a:r>
            <a:r>
              <a:rPr lang="en-US" sz="4000" dirty="0"/>
              <a:t> </a:t>
            </a:r>
            <a:r>
              <a:rPr lang="en-US" sz="4000" dirty="0" err="1"/>
              <a:t>apakah</a:t>
            </a:r>
            <a:r>
              <a:rPr lang="en-US" sz="4000" dirty="0"/>
              <a:t> </a:t>
            </a:r>
            <a:r>
              <a:rPr lang="en-US" sz="4000" dirty="0" err="1"/>
              <a:t>Tindakan</a:t>
            </a:r>
            <a:r>
              <a:rPr lang="en-US" sz="4000" dirty="0"/>
              <a:t> </a:t>
            </a:r>
            <a:r>
              <a:rPr lang="en-US" sz="4000" dirty="0" err="1"/>
              <a:t>Korektif</a:t>
            </a:r>
            <a:r>
              <a:rPr lang="en-US" sz="4000" dirty="0"/>
              <a:t> </a:t>
            </a:r>
            <a:r>
              <a:rPr lang="en-US" sz="4000" dirty="0" err="1"/>
              <a:t>atas</a:t>
            </a:r>
            <a:r>
              <a:rPr lang="en-US" sz="4000" dirty="0"/>
              <a:t> </a:t>
            </a:r>
            <a:r>
              <a:rPr lang="en-US" sz="4000" dirty="0" err="1"/>
              <a:t>temuan</a:t>
            </a:r>
            <a:r>
              <a:rPr lang="en-US" sz="4000" dirty="0"/>
              <a:t> </a:t>
            </a:r>
            <a:r>
              <a:rPr lang="en-US" sz="4000" dirty="0" err="1"/>
              <a:t>sudah</a:t>
            </a:r>
            <a:r>
              <a:rPr lang="en-US" sz="4000" dirty="0"/>
              <a:t> </a:t>
            </a:r>
            <a:r>
              <a:rPr lang="en-US" sz="4000" dirty="0" err="1"/>
              <a:t>efektif</a:t>
            </a:r>
            <a:endParaRPr lang="en-US" sz="4000" dirty="0"/>
          </a:p>
          <a:p>
            <a:pPr lvl="1" algn="ctr" eaLnBrk="1" hangingPunct="1"/>
            <a:endParaRPr lang="en-US" sz="4400" dirty="0"/>
          </a:p>
          <a:p>
            <a:pPr lvl="1" algn="ctr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sz="4400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4139" y="4226627"/>
            <a:ext cx="1671550" cy="16715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572232" y="5736998"/>
            <a:ext cx="25717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Waktu : </a:t>
            </a:r>
            <a:r>
              <a:rPr lang="en-US" sz="1846" dirty="0">
                <a:solidFill>
                  <a:srgbClr val="0000CC"/>
                </a:solidFill>
                <a:latin typeface="Century Gothic" pitchFamily="34" charset="0"/>
              </a:rPr>
              <a:t>30</a:t>
            </a:r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E1B-B734-4815-BFB7-6AB8C4581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10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E75DA-ECDA-4CCF-89B2-340017E0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1880"/>
            <a:ext cx="4191000" cy="3246120"/>
          </a:xfrm>
          <a:prstGeom prst="rect">
            <a:avLst/>
          </a:prstGeom>
        </p:spPr>
      </p:pic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91000" y="-45720"/>
            <a:ext cx="4953000" cy="69037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75689" y="304800"/>
            <a:ext cx="4837234" cy="6781800"/>
          </a:xfrm>
        </p:spPr>
        <p:txBody>
          <a:bodyPr>
            <a:noAutofit/>
          </a:bodyPr>
          <a:lstStyle/>
          <a:p>
            <a:pPr marL="609600" indent="-609600" eaLnBrk="1" hangingPunct="1"/>
            <a:r>
              <a:rPr lang="en-US" sz="2200" b="1" dirty="0" err="1"/>
              <a:t>Tujuan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tepat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200" b="1" dirty="0"/>
          </a:p>
          <a:p>
            <a:pPr marL="609600" indent="-609600" eaLnBrk="1" hangingPunct="1"/>
            <a:r>
              <a:rPr lang="en-US" sz="2200" b="1" dirty="0" err="1"/>
              <a:t>Teknik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r>
              <a:rPr lang="en-US" sz="2200" b="1" dirty="0"/>
              <a:t> </a:t>
            </a:r>
          </a:p>
          <a:p>
            <a:pPr marL="1146175" lvl="2" indent="-457200" eaLnBrk="1" hangingPunct="1"/>
            <a:r>
              <a:rPr lang="en-US" sz="2200" b="1" dirty="0" err="1"/>
              <a:t>Lihat</a:t>
            </a:r>
            <a:r>
              <a:rPr lang="en-US" sz="2200" b="1" dirty="0"/>
              <a:t> </a:t>
            </a:r>
            <a:r>
              <a:rPr lang="en-US" sz="2200" b="1" dirty="0" err="1"/>
              <a:t>aktual</a:t>
            </a:r>
            <a:r>
              <a:rPr lang="en-US" sz="2200" b="1" dirty="0"/>
              <a:t>/ </a:t>
            </a:r>
            <a:r>
              <a:rPr lang="en-US" sz="2200" b="1" dirty="0" err="1"/>
              <a:t>bukti</a:t>
            </a:r>
            <a:r>
              <a:rPr lang="en-US" sz="2200" b="1" dirty="0"/>
              <a:t> </a:t>
            </a:r>
            <a:r>
              <a:rPr lang="en-US" sz="2200" b="1" dirty="0" err="1"/>
              <a:t>pelaksanaan</a:t>
            </a:r>
            <a:endParaRPr lang="en-US" sz="2200" b="1" dirty="0"/>
          </a:p>
          <a:p>
            <a:pPr marL="1146175" lvl="3" indent="-457200" eaLnBrk="1" hangingPunct="1">
              <a:buNone/>
            </a:pPr>
            <a:r>
              <a:rPr lang="en-US" sz="2200" b="1" dirty="0"/>
              <a:t>	</a:t>
            </a:r>
            <a:r>
              <a:rPr lang="en-US" sz="2200" b="1" dirty="0" err="1"/>
              <a:t>Juga</a:t>
            </a:r>
            <a:r>
              <a:rPr lang="en-US" sz="2200" b="1" dirty="0"/>
              <a:t> </a:t>
            </a:r>
            <a:r>
              <a:rPr lang="en-US" sz="2200" b="1" dirty="0" err="1"/>
              <a:t>perhatikan</a:t>
            </a:r>
            <a:r>
              <a:rPr lang="en-US" sz="2200" b="1" dirty="0"/>
              <a:t> similar product/process/ machine</a:t>
            </a:r>
          </a:p>
          <a:p>
            <a:pPr marL="1146175" lvl="2" indent="-457200" eaLnBrk="1" hangingPunct="1"/>
            <a:r>
              <a:rPr lang="en-US" sz="2200" b="1" dirty="0"/>
              <a:t>Monitor </a:t>
            </a:r>
            <a:r>
              <a:rPr lang="en-US" sz="2200" b="1" dirty="0" err="1"/>
              <a:t>efektifitas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. </a:t>
            </a:r>
            <a:r>
              <a:rPr lang="en-US" sz="2200" b="1" dirty="0" err="1"/>
              <a:t>Setelah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apakah</a:t>
            </a:r>
            <a:r>
              <a:rPr lang="en-US" sz="2200" b="1" dirty="0"/>
              <a:t> </a:t>
            </a:r>
            <a:r>
              <a:rPr lang="en-US" sz="2200" b="1" dirty="0" err="1"/>
              <a:t>masalah</a:t>
            </a:r>
            <a:r>
              <a:rPr lang="en-US" sz="2200" b="1" dirty="0"/>
              <a:t> </a:t>
            </a:r>
            <a:r>
              <a:rPr lang="en-US" sz="2200" b="1" dirty="0" err="1"/>
              <a:t>masih</a:t>
            </a:r>
            <a:r>
              <a:rPr lang="en-US" sz="2200" b="1" dirty="0"/>
              <a:t> </a:t>
            </a:r>
            <a:r>
              <a:rPr lang="en-US" sz="2200" b="1" dirty="0" err="1"/>
              <a:t>terjadi</a:t>
            </a:r>
            <a:r>
              <a:rPr lang="en-US" sz="2200" b="1" dirty="0"/>
              <a:t> ??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5682" y="627281"/>
            <a:ext cx="20549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Verifikasi</a:t>
            </a:r>
            <a:r>
              <a:rPr lang="en-US" sz="44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6908" y="1922681"/>
            <a:ext cx="34579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temuan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913" y="1313081"/>
            <a:ext cx="1455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hasil</a:t>
            </a:r>
            <a:endParaRPr 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846AD-614A-4768-927C-17416850C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320FD-5026-4CAE-AA6C-63FB4912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ad audi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53993" cy="6096000"/>
          </a:xfrm>
          <a:prstGeom prst="rect">
            <a:avLst/>
          </a:prstGeom>
        </p:spPr>
      </p:pic>
      <p:grpSp>
        <p:nvGrpSpPr>
          <p:cNvPr id="8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0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" y="2971800"/>
            <a:ext cx="40107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426" y="4267200"/>
            <a:ext cx="826861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Lead auditor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431" y="3657600"/>
            <a:ext cx="563237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Tanggung</a:t>
            </a:r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 </a:t>
            </a:r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jawab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C483A-B415-42C2-A9BE-15411ECEB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68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E1E20-C254-42AC-9954-EE9739CFC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228600" y="2286000"/>
            <a:ext cx="4122127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Cakupan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 Representative)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Team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kompilasi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laporan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diserahkan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Mutu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743200" y="4114800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771293" y="2286000"/>
            <a:ext cx="4122127" cy="36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opening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closing meeting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progress status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setiap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timbul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Menilai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mengembangkan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keefektifan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internal audit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berlaku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mengevaluasi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Auditor.</a:t>
            </a:r>
          </a:p>
        </p:txBody>
      </p:sp>
      <p:sp>
        <p:nvSpPr>
          <p:cNvPr id="16" name="Rectangle 26">
            <a:extLst>
              <a:ext uri="{FF2B5EF4-FFF2-40B4-BE49-F238E27FC236}">
                <a16:creationId xmlns:a16="http://schemas.microsoft.com/office/drawing/2014/main" id="{1580FC42-1130-4312-94A0-C00C51A8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604" y="1015664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6BCAA04-02A6-4992-AC6E-68280F7B0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738" y="246223"/>
            <a:ext cx="574329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C4357F-0127-49EA-89C5-9EE036729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9369A-C7AA-42F3-855F-0EAB0F70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114800" y="0"/>
            <a:ext cx="5029200" cy="6858000"/>
          </a:xfrm>
          <a:prstGeom prst="rect">
            <a:avLst/>
          </a:prstGeom>
          <a:solidFill>
            <a:srgbClr val="696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0" y="689765"/>
            <a:ext cx="4671472" cy="22159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 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4600" y="-57329"/>
            <a:ext cx="2807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Brush Script MT" pitchFamily="66" charset="0"/>
              </a:rPr>
              <a:t>Definisi</a:t>
            </a:r>
            <a:r>
              <a:rPr lang="en-US" sz="72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67200" y="303734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sistimatis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mandiri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terdokumentasi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memperoleh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BUKTI AUDIT</a:t>
            </a:r>
            <a:r>
              <a:rPr lang="en-US" sz="24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mengevaluasinya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obyektif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menentukan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sejauh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KRITERIA AUDIT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dipenuhi</a:t>
            </a:r>
            <a:endParaRPr lang="en-US" sz="2400" i="1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5791200" y="5943600"/>
            <a:ext cx="308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i="1" dirty="0" err="1">
                <a:solidFill>
                  <a:schemeClr val="bg1"/>
                </a:solidFill>
                <a:latin typeface="Century Gothic" pitchFamily="34" charset="0"/>
              </a:rPr>
              <a:t>Sumber</a:t>
            </a:r>
            <a:r>
              <a:rPr lang="en-US" sz="1600" b="1" i="1" dirty="0">
                <a:solidFill>
                  <a:schemeClr val="bg1"/>
                </a:solidFill>
                <a:latin typeface="Century Gothic" pitchFamily="34" charset="0"/>
              </a:rPr>
              <a:t> ISO 19011 : 2018</a:t>
            </a:r>
            <a:endParaRPr lang="en-US" sz="1600" b="1" i="1" u="sng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CD6795-8659-4E64-86E5-19883A609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96"/>
          <a:stretch/>
        </p:blipFill>
        <p:spPr>
          <a:xfrm>
            <a:off x="-152399" y="2878"/>
            <a:ext cx="4267200" cy="685512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C2EF5-2328-4C69-A62A-577ACA2AB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33D3D-C0AF-480F-A060-97B36062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838604" y="1015664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127738" y="246223"/>
            <a:ext cx="574329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590800" y="4267200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0" y="2490788"/>
            <a:ext cx="4255477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check list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dijalankan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45001:2018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Mengumpulkan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mendokumentasikan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bukti-bukti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obyektif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583723" y="2490788"/>
            <a:ext cx="4255477" cy="375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Meminta konfirmasi temuan kepada auditee atas temuan yang didapat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 dan melaporkan dengan jelas penemuan-penemuan audit kepada penanggung jawab area yang diaudit.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Verifikasi tindakan perbaikan yang telah dilakukan.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8FB333-9D8B-4AEC-B7DA-50B31154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35F88-90E1-4EC7-ACE4-8E4C67F8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79292" y="1600200"/>
            <a:ext cx="26132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Auditee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609600" y="304800"/>
            <a:ext cx="4191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3254619" y="76200"/>
            <a:ext cx="5584581" cy="632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 segala keperluan untuk lancarnya proses audit, a.l: dokumen kerja, personel pelaksana, record, waktu dan bila mungkin area yang nyaman.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Menjelaskan hal-hal yang ditanya oleh auditor dengan sesungguhnya dan tidak berbelit-belit.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 temuan bila memang itu benar adanya.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 tindakan perbaikan dan pencegahan bila ditemukan nonconformity.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Menghargai auditor sebagai partner dalam membangun suatu sistem kerja yang efektif.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D5DAA-D638-498A-A0F3-6866C57D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95600"/>
            <a:ext cx="2846531" cy="31762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9FC23-1BC4-4CC8-BBAC-13153E1CE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5095C-58EF-47ED-BC44-66C13D79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2" y="272253"/>
            <a:ext cx="5627085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12572" y="1648544"/>
            <a:ext cx="5046790" cy="4707805"/>
          </a:xfrm>
          <a:solidFill>
            <a:schemeClr val="tx1">
              <a:alpha val="80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business-improvement@sentral-sistem.com  </a:t>
            </a:r>
            <a:endParaRPr lang="en-US" sz="738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http://www.sentralsistem.com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	</a:t>
            </a:r>
            <a:r>
              <a:rPr lang="en-US" sz="1477" b="1" dirty="0" err="1">
                <a:solidFill>
                  <a:schemeClr val="bg1"/>
                </a:solidFill>
              </a:rPr>
              <a:t>informasi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lainnya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2573" y="664355"/>
            <a:ext cx="5011650" cy="85946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8A49D8-B7E8-40EB-9B6F-6B328ADAF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E7E6-C2C4-4D6B-967A-5D99E87B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7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123759" y="1295906"/>
            <a:ext cx="5257800" cy="556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b="0" u="sng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pendukung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keberadaan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kebenaran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berhubungan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istem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anajemen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K3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latin typeface="Arial" pitchFamily="34" charset="0"/>
                <a:cs typeface="Arial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itchFamily="34" charset="0"/>
                <a:cs typeface="Arial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itchFamily="34" charset="0"/>
                <a:cs typeface="Arial" pitchFamily="34" charset="0"/>
                <a:sym typeface="Monotype Sorts" charset="2"/>
              </a:rPr>
              <a:t> :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>
                <a:latin typeface="Arial" pitchFamily="34" charset="0"/>
                <a:cs typeface="Arial" pitchFamily="34" charset="0"/>
              </a:rPr>
              <a:t>FAKTA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diperoleh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selama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menunjukkan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bahwa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pekerja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mengikuti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standard/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instruksi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kerja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>
                <a:latin typeface="Arial" pitchFamily="34" charset="0"/>
                <a:cs typeface="Arial" pitchFamily="34" charset="0"/>
              </a:rPr>
              <a:t>REKAMAN (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catatan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),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: 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hasil pengukuran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nilai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ambang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batas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kebisingan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>
                <a:latin typeface="Arial" pitchFamily="34" charset="0"/>
                <a:cs typeface="Arial" pitchFamily="34" charset="0"/>
              </a:rPr>
              <a:t>PERNYATAAN yang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bersangkutan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pelaksanaan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sebuah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audit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: 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karyawan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memahami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Kebijakan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Sasaran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Program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K3</a:t>
            </a:r>
          </a:p>
          <a:p>
            <a:pPr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None/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Berdasarkan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pengamatan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),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Pengukuran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valuasi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engujian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diverifikasi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keabsahannya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14550" y="95577"/>
            <a:ext cx="357822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obYektif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96" y="352588"/>
            <a:ext cx="1555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latin typeface="Brush Script MT" pitchFamily="66" charset="0"/>
              </a:rPr>
              <a:t>Bukti</a:t>
            </a:r>
            <a:endParaRPr lang="en-US" sz="6000" dirty="0">
              <a:latin typeface="Brush Script MT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4BA24-85A8-4505-9FC8-92A8CEFC7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63" r="15542"/>
          <a:stretch/>
        </p:blipFill>
        <p:spPr>
          <a:xfrm>
            <a:off x="5381558" y="6858"/>
            <a:ext cx="3762441" cy="685114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2F95F0-0557-4090-BB29-0746786DF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78B30E-94CC-4B5D-9954-288A3472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7873A9-85A7-4AC5-BA8C-9F64F82BA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48"/>
          <a:stretch/>
        </p:blipFill>
        <p:spPr>
          <a:xfrm>
            <a:off x="-128032" y="-77900"/>
            <a:ext cx="3762441" cy="4726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57600" y="0"/>
            <a:ext cx="5486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20438" y="4648200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97" y="4231451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rgbClr val="FF0000"/>
                </a:solidFill>
                <a:latin typeface="Impact" pitchFamily="34" charset="0"/>
              </a:rPr>
              <a:t>Kriteria</a:t>
            </a:r>
            <a:r>
              <a:rPr lang="en-US" sz="48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701340" y="609600"/>
            <a:ext cx="5389563" cy="4724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Sistem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Persyaratan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</a:p>
          <a:p>
            <a:pPr marR="0" lvl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Kesesuaian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isi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dokumen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dengan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misalnya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ISO </a:t>
            </a:r>
            <a:r>
              <a:rPr lang="en-US" sz="2000" dirty="0">
                <a:solidFill>
                  <a:schemeClr val="bg1"/>
                </a:solidFill>
              </a:rPr>
              <a:t>45001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menyatakan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bahwa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pengendalian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bahaya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Aktualnya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: </a:t>
            </a:r>
            <a:r>
              <a:rPr lang="en-US" sz="2000" dirty="0" err="1">
                <a:solidFill>
                  <a:schemeClr val="bg1"/>
                </a:solidFill>
              </a:rPr>
              <a:t>terdapat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potensi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bahaya</a:t>
            </a:r>
            <a:r>
              <a:rPr lang="en-US" sz="2000" dirty="0">
                <a:solidFill>
                  <a:schemeClr val="bg1"/>
                </a:solidFill>
              </a:rPr>
              <a:t> yang </a:t>
            </a:r>
            <a:r>
              <a:rPr lang="en-US" sz="2000" dirty="0" err="1">
                <a:solidFill>
                  <a:schemeClr val="bg1"/>
                </a:solidFill>
              </a:rPr>
              <a:t>belum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dikendalikan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Dokumen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vs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</a:t>
            </a: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okumen lainnya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Keterkaitan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antar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dokumen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keterkaitan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antara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prosedur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dengan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instruksi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recordnya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keterkaitan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antara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id-ID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Manual Perusahaan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dengan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pro</a:t>
            </a:r>
            <a:r>
              <a:rPr kumimoji="0" lang="id-ID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edur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Pelaksanaan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Kesesuaian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pelaksanaan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prosedur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tertulisnya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misalnya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prosedur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menyatakan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bahwa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ketika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kontraktor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bekerja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harus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ijin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aktualnya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: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ijin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tidak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dibuatkan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Standard vs Aktual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id-ID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kesesuaian standard baku mutu vs aktual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785B0-59B8-4A23-970E-AD62ED423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r>
              <a:rPr lang="en-US"/>
              <a:t>Internal Audit ISO 45001:2018 1/ Rev 1 (c)Copyright. Sentral Sistem, Nov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49824-37B8-41F0-9D32-137FEFD4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6131</Words>
  <Application>Microsoft Office PowerPoint</Application>
  <PresentationFormat>On-screen Show (4:3)</PresentationFormat>
  <Paragraphs>986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90" baseType="lpstr">
      <vt:lpstr>Aharoni</vt:lpstr>
      <vt:lpstr>Arial</vt:lpstr>
      <vt:lpstr>Arial Black</vt:lpstr>
      <vt:lpstr>Arial Narrow</vt:lpstr>
      <vt:lpstr>Basic Light ltd</vt:lpstr>
      <vt:lpstr>Berlin Sans FB</vt:lpstr>
      <vt:lpstr>Brush Script MT</vt:lpstr>
      <vt:lpstr>Calibri</vt:lpstr>
      <vt:lpstr>Century Gothic</vt:lpstr>
      <vt:lpstr>Comic Sans MS</vt:lpstr>
      <vt:lpstr>Courier New</vt:lpstr>
      <vt:lpstr>Impact</vt:lpstr>
      <vt:lpstr>Monotype Sorts</vt:lpstr>
      <vt:lpstr>Times New Roman</vt:lpstr>
      <vt:lpstr>Verdana</vt:lpstr>
      <vt:lpstr>Wingdings</vt:lpstr>
      <vt:lpstr>Wingdings 2</vt:lpstr>
      <vt:lpstr>Office Theme</vt:lpstr>
      <vt:lpstr>PowerPoint Presentation</vt:lpstr>
      <vt:lpstr>PowerPoint Presentation</vt:lpstr>
      <vt:lpstr>Penjelasan Training</vt:lpstr>
      <vt:lpstr>AUDIT</vt:lpstr>
      <vt:lpstr>PowerPoint Presentation</vt:lpstr>
      <vt:lpstr>Tujuan Internal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 Menetapkan dan Mengevaluasi Risiko dan Peluang  dari Program Audit (NEW, ISO 19011:2018)</vt:lpstr>
      <vt:lpstr>6.3.2.1. Pendekatan berdasarkan risiko dalam perencanaan (NEW ISO 19011:2018 !!)</vt:lpstr>
      <vt:lpstr>Fungsi Internal Audit yang baik ! </vt:lpstr>
      <vt:lpstr>Perbandingan Audit Kesesuaian vs Audit Kinerja </vt:lpstr>
      <vt:lpstr>Apa yang baru di ISO 19011:2018 (Annex A, tambahan pedoman untuk  perencanaan dan pelaksanaan audit)</vt:lpstr>
      <vt:lpstr>Proses-Objectives-Risk &amp; Opportunity</vt:lpstr>
      <vt:lpstr>Workshop</vt:lpstr>
      <vt:lpstr>Persyaratan</vt:lpstr>
      <vt:lpstr>PowerPoint Presentation</vt:lpstr>
      <vt:lpstr>PowerPoint Presentation</vt:lpstr>
      <vt:lpstr>PowerPoint Presentation</vt:lpstr>
      <vt:lpstr>Fase-Fase</vt:lpstr>
      <vt:lpstr>Fase I : Perencanaan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Diskusi kelompok</vt:lpstr>
      <vt:lpstr>Contoh Checklist Audit</vt:lpstr>
      <vt:lpstr>PowerPoint Presentation</vt:lpstr>
      <vt:lpstr>PowerPoint Presentation</vt:lpstr>
      <vt:lpstr>PowerPoint Presentation</vt:lpstr>
      <vt:lpstr>Siklus Pelaksanaan Audit</vt:lpstr>
      <vt:lpstr>PELAKSANAAN AUDIT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TEKNIK SAMPLING UNTUK MAMPU MENGGALI KELEMAHAN SISTEM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Studi Kasus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Cecep</dc:creator>
  <cp:lastModifiedBy>Document_Control</cp:lastModifiedBy>
  <cp:revision>268</cp:revision>
  <dcterms:created xsi:type="dcterms:W3CDTF">2006-08-16T00:00:00Z</dcterms:created>
  <dcterms:modified xsi:type="dcterms:W3CDTF">2021-05-03T06:28:36Z</dcterms:modified>
</cp:coreProperties>
</file>